
<file path=[Content_Types].xml><?xml version="1.0" encoding="utf-8"?>
<Types xmlns="http://schemas.openxmlformats.org/package/2006/content-types">
  <Override PartName="/ppt/diagrams/layout2.xml" ContentType="application/vnd.openxmlformats-officedocument.drawingml.diagramLayout+xml"/>
  <Default Extension="bin" ContentType="application/vnd.openxmlformats-officedocument.presentationml.printerSettings"/>
  <Override PartName="/ppt/slides/slide14.xml" ContentType="application/vnd.openxmlformats-officedocument.presentationml.slide+xml"/>
  <Override PartName="/ppt/diagrams/data5.xml" ContentType="application/vnd.openxmlformats-officedocument.drawingml.diagramData+xml"/>
  <Default Extension="rels" ContentType="application/vnd.openxmlformats-package.relationships+xml"/>
  <Override PartName="/ppt/diagrams/colors8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.xml" ContentType="application/vnd.openxmlformats-officedocument.drawingml.diagramColors+xml"/>
  <Override PartName="/ppt/slides/slide45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diagrams/layout8.xml" ContentType="application/vnd.openxmlformats-officedocument.drawingml.diagramLayout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colors7.xml" ContentType="application/vnd.openxmlformats-officedocument.drawingml.diagramColors+xml"/>
  <Override PartName="/docProps/core.xml" ContentType="application/vnd.openxmlformats-package.core-properties+xml"/>
  <Override PartName="/ppt/diagrams/quickStyle4.xml" ContentType="application/vnd.openxmlformats-officedocument.drawingml.diagramStyl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diagrams/layout7.xml" ContentType="application/vnd.openxmlformats-officedocument.drawingml.diagramLayout+xml"/>
  <Override PartName="/ppt/slides/slide19.xml" ContentType="application/vnd.openxmlformats-officedocument.presentationml.slide+xml"/>
  <Override PartName="/ppt/diagrams/data3.xml" ContentType="application/vnd.openxmlformats-officedocument.drawingml.diagramData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diagrams/colors6.xml" ContentType="application/vnd.openxmlformats-officedocument.drawingml.diagramColors+xml"/>
  <Override PartName="/ppt/diagrams/quickStyle3.xml" ContentType="application/vnd.openxmlformats-officedocument.drawingml.diagramStyl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diagrams/layout6.xml" ContentType="application/vnd.openxmlformats-officedocument.drawingml.diagramLayout+xml"/>
  <Override PartName="/ppt/slides/slide18.xml" ContentType="application/vnd.openxmlformats-officedocument.presentationml.slide+xml"/>
  <Override PartName="/ppt/diagrams/data2.xml" ContentType="application/vnd.openxmlformats-officedocument.drawingml.diagramData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diagrams/colors5.xml" ContentType="application/vnd.openxmlformats-officedocument.drawingml.diagramColors+xml"/>
  <Override PartName="/ppt/diagrams/quickStyle2.xml" ContentType="application/vnd.openxmlformats-officedocument.drawingml.diagramStyle+xml"/>
  <Override PartName="/ppt/slides/slide42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diagrams/data8.xml" ContentType="application/vnd.openxmlformats-officedocument.drawingml.diagramData+xml"/>
  <Override PartName="/ppt/slides/slide2.xml" ContentType="application/vnd.openxmlformats-officedocument.presentationml.slide+xml"/>
  <Override PartName="/ppt/diagrams/layout5.xml" ContentType="application/vnd.openxmlformats-officedocument.drawingml.diagramLayout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0.xml" ContentType="application/vnd.openxmlformats-officedocument.presentationml.slide+xml"/>
  <Override PartName="/ppt/diagrams/quickStyle8.xml" ContentType="application/vnd.openxmlformats-officedocument.drawingml.diagramStyle+xml"/>
  <Override PartName="/ppt/diagrams/colors4.xml" ContentType="application/vnd.openxmlformats-officedocument.drawingml.diagramColors+xml"/>
  <Override PartName="/docProps/app.xml" ContentType="application/vnd.openxmlformats-officedocument.extended-properties+xml"/>
  <Override PartName="/ppt/diagrams/quickStyle1.xml" ContentType="application/vnd.openxmlformats-officedocument.drawingml.diagramStyle+xml"/>
  <Override PartName="/ppt/slides/slide41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diagrams/data7.xml" ContentType="application/vnd.openxmlformats-officedocument.drawingml.diagramData+xml"/>
  <Override PartName="/ppt/slides/slide1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diagrams/quickStyle7.xml" ContentType="application/vnd.openxmlformats-officedocument.drawingml.diagramStyle+xml"/>
  <Override PartName="/ppt/diagrams/colors3.xml" ContentType="application/vnd.openxmlformats-officedocument.drawingml.diagramColors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diagrams/quickStyle6.xml" ContentType="application/vnd.openxmlformats-officedocument.drawingml.diagramStyle+xml"/>
  <Override PartName="/ppt/diagrams/colors2.xml" ContentType="application/vnd.openxmlformats-officedocument.drawingml.diagramColors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pdf" ContentType="application/pd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885" r:id="rId1"/>
  </p:sldMasterIdLst>
  <p:notesMasterIdLst>
    <p:notesMasterId r:id="rId47"/>
  </p:notesMasterIdLst>
  <p:sldIdLst>
    <p:sldId id="256" r:id="rId2"/>
    <p:sldId id="298" r:id="rId3"/>
    <p:sldId id="284" r:id="rId4"/>
    <p:sldId id="280" r:id="rId5"/>
    <p:sldId id="301" r:id="rId6"/>
    <p:sldId id="302" r:id="rId7"/>
    <p:sldId id="287" r:id="rId8"/>
    <p:sldId id="288" r:id="rId9"/>
    <p:sldId id="303" r:id="rId10"/>
    <p:sldId id="258" r:id="rId11"/>
    <p:sldId id="291" r:id="rId12"/>
    <p:sldId id="290" r:id="rId13"/>
    <p:sldId id="289" r:id="rId14"/>
    <p:sldId id="283" r:id="rId15"/>
    <p:sldId id="292" r:id="rId16"/>
    <p:sldId id="293" r:id="rId17"/>
    <p:sldId id="294" r:id="rId18"/>
    <p:sldId id="295" r:id="rId19"/>
    <p:sldId id="296" r:id="rId20"/>
    <p:sldId id="299" r:id="rId21"/>
    <p:sldId id="300" r:id="rId22"/>
    <p:sldId id="270" r:id="rId23"/>
    <p:sldId id="271" r:id="rId24"/>
    <p:sldId id="272" r:id="rId25"/>
    <p:sldId id="273" r:id="rId26"/>
    <p:sldId id="297" r:id="rId27"/>
    <p:sldId id="275" r:id="rId28"/>
    <p:sldId id="276" r:id="rId29"/>
    <p:sldId id="277" r:id="rId30"/>
    <p:sldId id="278" r:id="rId31"/>
    <p:sldId id="317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279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66FFFF"/>
    <a:srgbClr val="FFFF99"/>
    <a:srgbClr val="CC9999"/>
    <a:srgbClr val="FFF0EA"/>
    <a:srgbClr val="00CACC"/>
    <a:srgbClr val="0ACC3B"/>
    <a:srgbClr val="EDFFFA"/>
    <a:srgbClr val="FFFF66"/>
    <a:srgbClr val="FFFB8F"/>
    <a:srgbClr val="FFFFFF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23697" autoAdjust="0"/>
    <p:restoredTop sz="94660"/>
  </p:normalViewPr>
  <p:slideViewPr>
    <p:cSldViewPr snapToObjects="1">
      <p:cViewPr>
        <p:scale>
          <a:sx n="75" d="100"/>
          <a:sy n="75" d="100"/>
        </p:scale>
        <p:origin x="-968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B0597D-5ED6-43F1-B796-07B48C3E951F}" type="doc">
      <dgm:prSet loTypeId="urn:microsoft.com/office/officeart/2005/8/layout/pyramid4" loCatId="pyramid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8DF787E-6D35-4F70-9414-7C5526452671}">
      <dgm:prSet phldrT="[Text]" custT="1"/>
      <dgm:spPr/>
      <dgm:t>
        <a:bodyPr/>
        <a:lstStyle/>
        <a:p>
          <a:r>
            <a:rPr lang="ro-RO" sz="3200" b="1" dirty="0" smtClean="0"/>
            <a:t>Reglementare RNCIS</a:t>
          </a:r>
          <a:endParaRPr lang="en-US" sz="3200" b="1" dirty="0"/>
        </a:p>
      </dgm:t>
    </dgm:pt>
    <dgm:pt modelId="{C67D6238-F12E-4CFC-A764-6FDCC77AFECE}" type="parTrans" cxnId="{3A8244D1-9FDC-4438-9386-3DC4DA0E9E77}">
      <dgm:prSet/>
      <dgm:spPr/>
      <dgm:t>
        <a:bodyPr/>
        <a:lstStyle/>
        <a:p>
          <a:endParaRPr lang="en-US"/>
        </a:p>
      </dgm:t>
    </dgm:pt>
    <dgm:pt modelId="{AE3F3E46-8BC2-440B-ADF5-D7316F80B975}" type="sibTrans" cxnId="{3A8244D1-9FDC-4438-9386-3DC4DA0E9E77}">
      <dgm:prSet/>
      <dgm:spPr/>
      <dgm:t>
        <a:bodyPr/>
        <a:lstStyle/>
        <a:p>
          <a:endParaRPr lang="en-US"/>
        </a:p>
      </dgm:t>
    </dgm:pt>
    <dgm:pt modelId="{1C757E92-D4EC-40B0-87E3-B4F8F2FB7D5F}">
      <dgm:prSet phldrT="[Text]"/>
      <dgm:spPr/>
      <dgm:t>
        <a:bodyPr/>
        <a:lstStyle/>
        <a:p>
          <a:r>
            <a:rPr lang="ro-RO" dirty="0" smtClean="0"/>
            <a:t>Înscriere calificare nouă</a:t>
          </a:r>
          <a:endParaRPr lang="en-US" dirty="0"/>
        </a:p>
      </dgm:t>
    </dgm:pt>
    <dgm:pt modelId="{DB577CC1-872A-4B10-89AA-5604A042A640}" type="parTrans" cxnId="{A41C3C74-B0A3-4612-B0E2-B08C74CF59FE}">
      <dgm:prSet/>
      <dgm:spPr/>
      <dgm:t>
        <a:bodyPr/>
        <a:lstStyle/>
        <a:p>
          <a:endParaRPr lang="en-US"/>
        </a:p>
      </dgm:t>
    </dgm:pt>
    <dgm:pt modelId="{7B21C722-863E-4970-A7E8-21BABDC21D74}" type="sibTrans" cxnId="{A41C3C74-B0A3-4612-B0E2-B08C74CF59FE}">
      <dgm:prSet/>
      <dgm:spPr/>
      <dgm:t>
        <a:bodyPr/>
        <a:lstStyle/>
        <a:p>
          <a:endParaRPr lang="en-US"/>
        </a:p>
      </dgm:t>
    </dgm:pt>
    <dgm:pt modelId="{30044A3F-8974-4F8C-9990-BF3A2232A3CC}">
      <dgm:prSet phldrT="[Text]" custT="1"/>
      <dgm:spPr/>
      <dgm:t>
        <a:bodyPr/>
        <a:lstStyle/>
        <a:p>
          <a:endParaRPr lang="ro-RO" sz="2300" b="1" dirty="0" smtClean="0">
            <a:effectLst>
              <a:glow rad="228600">
                <a:schemeClr val="accent6">
                  <a:satMod val="175000"/>
                  <a:alpha val="40000"/>
                </a:schemeClr>
              </a:glow>
            </a:effectLst>
          </a:endParaRPr>
        </a:p>
        <a:p>
          <a:endParaRPr lang="ro-RO" sz="3200" b="1" dirty="0" smtClean="0"/>
        </a:p>
        <a:p>
          <a:r>
            <a:rPr lang="ro-RO" sz="3200" b="1" dirty="0" smtClean="0"/>
            <a:t>Ordinul nr.5204/2014</a:t>
          </a:r>
          <a:endParaRPr lang="en-US" sz="3200" b="1" dirty="0"/>
        </a:p>
      </dgm:t>
    </dgm:pt>
    <dgm:pt modelId="{EDF0F0F4-1485-47ED-9DB0-6A0CAB19E5AA}" type="parTrans" cxnId="{9BE61D00-243A-4FDA-91BD-643ECEC061AD}">
      <dgm:prSet/>
      <dgm:spPr/>
      <dgm:t>
        <a:bodyPr/>
        <a:lstStyle/>
        <a:p>
          <a:endParaRPr lang="en-US"/>
        </a:p>
      </dgm:t>
    </dgm:pt>
    <dgm:pt modelId="{57685B8A-663E-4D35-8E79-C1B5B06562D1}" type="sibTrans" cxnId="{9BE61D00-243A-4FDA-91BD-643ECEC061AD}">
      <dgm:prSet/>
      <dgm:spPr/>
      <dgm:t>
        <a:bodyPr/>
        <a:lstStyle/>
        <a:p>
          <a:endParaRPr lang="en-US"/>
        </a:p>
      </dgm:t>
    </dgm:pt>
    <dgm:pt modelId="{B9FB134D-ED53-48C3-AF6A-0EDB85EEA5ED}">
      <dgm:prSet/>
      <dgm:spPr/>
      <dgm:t>
        <a:bodyPr/>
        <a:lstStyle/>
        <a:p>
          <a:r>
            <a:rPr lang="ro-RO" dirty="0" smtClean="0"/>
            <a:t>Înregistrare calificare în RNCIS</a:t>
          </a:r>
          <a:endParaRPr lang="en-US" dirty="0"/>
        </a:p>
      </dgm:t>
    </dgm:pt>
    <dgm:pt modelId="{CF454019-B971-4CC3-BF02-99C317A1FA89}" type="parTrans" cxnId="{B1B66D6B-6A63-4153-A313-94C898AAED27}">
      <dgm:prSet/>
      <dgm:spPr/>
      <dgm:t>
        <a:bodyPr/>
        <a:lstStyle/>
        <a:p>
          <a:endParaRPr lang="en-US"/>
        </a:p>
      </dgm:t>
    </dgm:pt>
    <dgm:pt modelId="{F8C1D992-6F6A-433F-BDEE-769805EAAA3B}" type="sibTrans" cxnId="{B1B66D6B-6A63-4153-A313-94C898AAED27}">
      <dgm:prSet/>
      <dgm:spPr/>
      <dgm:t>
        <a:bodyPr/>
        <a:lstStyle/>
        <a:p>
          <a:endParaRPr lang="en-US"/>
        </a:p>
      </dgm:t>
    </dgm:pt>
    <dgm:pt modelId="{7E9238DF-9C2B-42F4-97F9-880ACB83498D}" type="pres">
      <dgm:prSet presAssocID="{9BB0597D-5ED6-43F1-B796-07B48C3E951F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65A7B0-683B-480A-B573-C2CEB5EB014A}" type="pres">
      <dgm:prSet presAssocID="{9BB0597D-5ED6-43F1-B796-07B48C3E951F}" presName="triangle1" presStyleLbl="node1" presStyleIdx="0" presStyleCnt="4" custScaleX="173639" custScaleY="99258" custLinFactNeighborX="-2375" custLinFactNeighborY="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729BD5-A49E-4F1A-8F75-5C35EFBDD5D6}" type="pres">
      <dgm:prSet presAssocID="{9BB0597D-5ED6-43F1-B796-07B48C3E951F}" presName="triangle2" presStyleLbl="node1" presStyleIdx="1" presStyleCnt="4" custScaleX="80081" custScaleY="68401" custLinFactNeighborX="-43293" custLinFactNeighborY="1802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CF4A4089-B23C-4D72-828D-8439F6AF1D0B}" type="pres">
      <dgm:prSet presAssocID="{9BB0597D-5ED6-43F1-B796-07B48C3E951F}" presName="triangle3" presStyleLbl="node1" presStyleIdx="2" presStyleCnt="4" custScaleX="167569" custScaleY="99629" custLinFactNeighborX="-1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1C6A99-DF80-42FA-91AD-68603C4A502C}" type="pres">
      <dgm:prSet presAssocID="{9BB0597D-5ED6-43F1-B796-07B48C3E951F}" presName="triangle4" presStyleLbl="node1" presStyleIdx="3" presStyleCnt="4" custScaleX="80514" custScaleY="68774" custLinFactNeighborX="43076" custLinFactNeighborY="1783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6B294595-8DE0-3145-8912-2BB3B3CB9AB9}" type="presOf" srcId="{B9FB134D-ED53-48C3-AF6A-0EDB85EEA5ED}" destId="{501C6A99-DF80-42FA-91AD-68603C4A502C}" srcOrd="0" destOrd="0" presId="urn:microsoft.com/office/officeart/2005/8/layout/pyramid4"/>
    <dgm:cxn modelId="{F542D90D-C520-5544-B5A5-0E53AA42FFB3}" type="presOf" srcId="{F8DF787E-6D35-4F70-9414-7C5526452671}" destId="{B565A7B0-683B-480A-B573-C2CEB5EB014A}" srcOrd="0" destOrd="0" presId="urn:microsoft.com/office/officeart/2005/8/layout/pyramid4"/>
    <dgm:cxn modelId="{A41C3C74-B0A3-4612-B0E2-B08C74CF59FE}" srcId="{9BB0597D-5ED6-43F1-B796-07B48C3E951F}" destId="{1C757E92-D4EC-40B0-87E3-B4F8F2FB7D5F}" srcOrd="1" destOrd="0" parTransId="{DB577CC1-872A-4B10-89AA-5604A042A640}" sibTransId="{7B21C722-863E-4970-A7E8-21BABDC21D74}"/>
    <dgm:cxn modelId="{85BC5B2F-CCEE-9C4F-B3DC-A5473FBE9CAB}" type="presOf" srcId="{1C757E92-D4EC-40B0-87E3-B4F8F2FB7D5F}" destId="{C8729BD5-A49E-4F1A-8F75-5C35EFBDD5D6}" srcOrd="0" destOrd="0" presId="urn:microsoft.com/office/officeart/2005/8/layout/pyramid4"/>
    <dgm:cxn modelId="{9BE61D00-243A-4FDA-91BD-643ECEC061AD}" srcId="{9BB0597D-5ED6-43F1-B796-07B48C3E951F}" destId="{30044A3F-8974-4F8C-9990-BF3A2232A3CC}" srcOrd="2" destOrd="0" parTransId="{EDF0F0F4-1485-47ED-9DB0-6A0CAB19E5AA}" sibTransId="{57685B8A-663E-4D35-8E79-C1B5B06562D1}"/>
    <dgm:cxn modelId="{56C5BB66-2AFB-2D41-B60F-5F9B450B625F}" type="presOf" srcId="{9BB0597D-5ED6-43F1-B796-07B48C3E951F}" destId="{7E9238DF-9C2B-42F4-97F9-880ACB83498D}" srcOrd="0" destOrd="0" presId="urn:microsoft.com/office/officeart/2005/8/layout/pyramid4"/>
    <dgm:cxn modelId="{B1B66D6B-6A63-4153-A313-94C898AAED27}" srcId="{9BB0597D-5ED6-43F1-B796-07B48C3E951F}" destId="{B9FB134D-ED53-48C3-AF6A-0EDB85EEA5ED}" srcOrd="3" destOrd="0" parTransId="{CF454019-B971-4CC3-BF02-99C317A1FA89}" sibTransId="{F8C1D992-6F6A-433F-BDEE-769805EAAA3B}"/>
    <dgm:cxn modelId="{3A8244D1-9FDC-4438-9386-3DC4DA0E9E77}" srcId="{9BB0597D-5ED6-43F1-B796-07B48C3E951F}" destId="{F8DF787E-6D35-4F70-9414-7C5526452671}" srcOrd="0" destOrd="0" parTransId="{C67D6238-F12E-4CFC-A764-6FDCC77AFECE}" sibTransId="{AE3F3E46-8BC2-440B-ADF5-D7316F80B975}"/>
    <dgm:cxn modelId="{3E5CB0D3-1252-834C-B59B-994DBC293805}" type="presOf" srcId="{30044A3F-8974-4F8C-9990-BF3A2232A3CC}" destId="{CF4A4089-B23C-4D72-828D-8439F6AF1D0B}" srcOrd="0" destOrd="0" presId="urn:microsoft.com/office/officeart/2005/8/layout/pyramid4"/>
    <dgm:cxn modelId="{032EBED8-0BF1-D34D-89E8-A203A05D6E39}" type="presParOf" srcId="{7E9238DF-9C2B-42F4-97F9-880ACB83498D}" destId="{B565A7B0-683B-480A-B573-C2CEB5EB014A}" srcOrd="0" destOrd="0" presId="urn:microsoft.com/office/officeart/2005/8/layout/pyramid4"/>
    <dgm:cxn modelId="{C276732C-3B9E-F64D-B01D-B2B31675A682}" type="presParOf" srcId="{7E9238DF-9C2B-42F4-97F9-880ACB83498D}" destId="{C8729BD5-A49E-4F1A-8F75-5C35EFBDD5D6}" srcOrd="1" destOrd="0" presId="urn:microsoft.com/office/officeart/2005/8/layout/pyramid4"/>
    <dgm:cxn modelId="{24D5986F-0059-0848-A869-4892DB7597D8}" type="presParOf" srcId="{7E9238DF-9C2B-42F4-97F9-880ACB83498D}" destId="{CF4A4089-B23C-4D72-828D-8439F6AF1D0B}" srcOrd="2" destOrd="0" presId="urn:microsoft.com/office/officeart/2005/8/layout/pyramid4"/>
    <dgm:cxn modelId="{63A72AB4-D662-0340-B070-A48C80F9709C}" type="presParOf" srcId="{7E9238DF-9C2B-42F4-97F9-880ACB83498D}" destId="{501C6A99-DF80-42FA-91AD-68603C4A502C}" srcOrd="3" destOrd="0" presId="urn:microsoft.com/office/officeart/2005/8/layout/pyramid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5FF05C-10F2-4566-8764-E4A4212ADCC2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FE8828-4048-4E2E-AFC8-CE2CBB0F135B}">
      <dgm:prSet phldrT="[Text]" custT="1"/>
      <dgm:spPr>
        <a:solidFill>
          <a:srgbClr val="00FF99"/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ro-RO" sz="1600" dirty="0" smtClean="0">
              <a:latin typeface="Times New Roman"/>
              <a:cs typeface="Times New Roman"/>
            </a:rPr>
            <a:t>1. Cerere de validare  a noii calificări</a:t>
          </a:r>
        </a:p>
        <a:p>
          <a:pPr algn="ctr"/>
          <a:r>
            <a:rPr lang="ro-RO" sz="1600" baseline="0" dirty="0" smtClean="0">
              <a:latin typeface="Times New Roman"/>
              <a:cs typeface="Times New Roman"/>
            </a:rPr>
            <a:t>2. Formular pentru validare calificare (Anexa 1)</a:t>
          </a:r>
        </a:p>
        <a:p>
          <a:pPr algn="ctr"/>
          <a:r>
            <a:rPr lang="ro-RO" sz="1600" baseline="0" dirty="0" smtClean="0">
              <a:latin typeface="Times New Roman"/>
              <a:cs typeface="Times New Roman"/>
            </a:rPr>
            <a:t>3. Hotărâre Senat instituție de învățământ superior pentru solicitarea validării noii calificări</a:t>
          </a:r>
        </a:p>
        <a:p>
          <a:pPr algn="ctr"/>
          <a:r>
            <a:rPr lang="ro-RO" sz="1600" baseline="0" dirty="0" smtClean="0">
              <a:latin typeface="Times New Roman"/>
              <a:cs typeface="Times New Roman"/>
            </a:rPr>
            <a:t>4. Anexe</a:t>
          </a:r>
        </a:p>
        <a:p>
          <a:pPr algn="ctr"/>
          <a:r>
            <a:rPr lang="ro-RO" sz="1600" baseline="0" dirty="0" smtClean="0">
              <a:latin typeface="Times New Roman"/>
              <a:cs typeface="Times New Roman"/>
            </a:rPr>
            <a:t>5. Dovadă achitare tarif de validare  </a:t>
          </a:r>
          <a:endParaRPr lang="en-US" sz="1600" dirty="0">
            <a:latin typeface="Times New Roman"/>
            <a:cs typeface="Times New Roman"/>
          </a:endParaRPr>
        </a:p>
      </dgm:t>
    </dgm:pt>
    <dgm:pt modelId="{3042DF31-9731-46EF-AA44-E7CF40F6EAFC}" type="parTrans" cxnId="{5F9D75F9-C89D-4E9D-8E31-3857DF3F7CE5}">
      <dgm:prSet/>
      <dgm:spPr/>
      <dgm:t>
        <a:bodyPr/>
        <a:lstStyle/>
        <a:p>
          <a:endParaRPr lang="en-US"/>
        </a:p>
      </dgm:t>
    </dgm:pt>
    <dgm:pt modelId="{C313F2B8-C188-40B4-BC71-C49E8112AE9C}" type="sibTrans" cxnId="{5F9D75F9-C89D-4E9D-8E31-3857DF3F7CE5}">
      <dgm:prSet/>
      <dgm:spPr>
        <a:solidFill>
          <a:srgbClr val="CCFF99"/>
        </a:solidFill>
      </dgm:spPr>
      <dgm:t>
        <a:bodyPr/>
        <a:lstStyle/>
        <a:p>
          <a:endParaRPr lang="en-US" dirty="0"/>
        </a:p>
      </dgm:t>
    </dgm:pt>
    <dgm:pt modelId="{4A4E8569-B1B9-4FB4-B949-8136DA892057}">
      <dgm:prSet phldrT="[Text]" custT="1"/>
      <dgm:spPr>
        <a:solidFill>
          <a:srgbClr val="00FF99"/>
        </a:solidFill>
      </dgm:spPr>
      <dgm:t>
        <a:bodyPr/>
        <a:lstStyle/>
        <a:p>
          <a:r>
            <a:rPr lang="ro-RO" sz="2000" dirty="0" smtClean="0"/>
            <a:t>Transmitere documente către ANC</a:t>
          </a:r>
          <a:endParaRPr lang="en-US" sz="2000" dirty="0"/>
        </a:p>
      </dgm:t>
    </dgm:pt>
    <dgm:pt modelId="{3411F944-A70A-420E-8164-C512822CE84B}" type="parTrans" cxnId="{88F07883-E3E4-4DF0-AB45-518AEDF57FDD}">
      <dgm:prSet/>
      <dgm:spPr/>
      <dgm:t>
        <a:bodyPr/>
        <a:lstStyle/>
        <a:p>
          <a:endParaRPr lang="en-US"/>
        </a:p>
      </dgm:t>
    </dgm:pt>
    <dgm:pt modelId="{6E041E43-EE6F-4A5A-AE3E-879FE3A8538A}" type="sibTrans" cxnId="{88F07883-E3E4-4DF0-AB45-518AEDF57FDD}">
      <dgm:prSet/>
      <dgm:spPr>
        <a:solidFill>
          <a:srgbClr val="CCFF99"/>
        </a:solidFill>
      </dgm:spPr>
      <dgm:t>
        <a:bodyPr/>
        <a:lstStyle/>
        <a:p>
          <a:endParaRPr lang="en-US"/>
        </a:p>
      </dgm:t>
    </dgm:pt>
    <dgm:pt modelId="{46A0B855-6258-45FF-904C-3512F1967626}">
      <dgm:prSet phldrT="[Text]" custT="1"/>
      <dgm:spPr>
        <a:solidFill>
          <a:srgbClr val="00FF99"/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ro-RO" sz="2000" dirty="0" smtClean="0"/>
            <a:t>Verificare</a:t>
          </a:r>
          <a:r>
            <a:rPr lang="ro-RO" sz="1300" dirty="0" smtClean="0"/>
            <a:t> </a:t>
          </a:r>
          <a:r>
            <a:rPr lang="ro-RO" sz="2000" dirty="0" smtClean="0"/>
            <a:t>documente</a:t>
          </a:r>
          <a:endParaRPr lang="en-US" sz="2000" dirty="0"/>
        </a:p>
      </dgm:t>
    </dgm:pt>
    <dgm:pt modelId="{D2F104F8-F9DC-4BD8-9B2D-8466CB8F8386}" type="parTrans" cxnId="{B1F574FA-6CA0-41A9-835D-05DA3E382976}">
      <dgm:prSet/>
      <dgm:spPr/>
      <dgm:t>
        <a:bodyPr/>
        <a:lstStyle/>
        <a:p>
          <a:endParaRPr lang="en-US"/>
        </a:p>
      </dgm:t>
    </dgm:pt>
    <dgm:pt modelId="{250B3DA3-6BE7-44FE-8395-E41112DF032B}" type="sibTrans" cxnId="{B1F574FA-6CA0-41A9-835D-05DA3E382976}">
      <dgm:prSet/>
      <dgm:spPr>
        <a:solidFill>
          <a:srgbClr val="CCFF99"/>
        </a:solidFill>
      </dgm:spPr>
      <dgm:t>
        <a:bodyPr/>
        <a:lstStyle/>
        <a:p>
          <a:endParaRPr lang="en-US"/>
        </a:p>
      </dgm:t>
    </dgm:pt>
    <dgm:pt modelId="{4357AF48-885A-40E4-A70E-25D7FFC6D5F2}">
      <dgm:prSet phldrT="[Text]" custT="1"/>
      <dgm:spPr>
        <a:solidFill>
          <a:srgbClr val="00FF99"/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ro-RO" sz="2000" b="0" dirty="0" smtClean="0"/>
            <a:t>Validare calificare</a:t>
          </a:r>
        </a:p>
        <a:p>
          <a:r>
            <a:rPr lang="ro-RO" sz="1600" b="0" baseline="0" dirty="0" smtClean="0"/>
            <a:t> </a:t>
          </a:r>
          <a:endParaRPr lang="en-US" sz="1600" b="0" dirty="0"/>
        </a:p>
      </dgm:t>
    </dgm:pt>
    <dgm:pt modelId="{4F301AD5-6B07-4D7A-8C5C-FF7F79CD56B2}" type="parTrans" cxnId="{37E1BBFD-A400-415D-81EA-1A75BE838B14}">
      <dgm:prSet/>
      <dgm:spPr/>
      <dgm:t>
        <a:bodyPr/>
        <a:lstStyle/>
        <a:p>
          <a:endParaRPr lang="en-US"/>
        </a:p>
      </dgm:t>
    </dgm:pt>
    <dgm:pt modelId="{6F26843B-E22B-4245-AB6C-CB647D4FEF67}" type="sibTrans" cxnId="{37E1BBFD-A400-415D-81EA-1A75BE838B14}">
      <dgm:prSet custScaleX="158709"/>
      <dgm:spPr/>
      <dgm:t>
        <a:bodyPr/>
        <a:lstStyle/>
        <a:p>
          <a:endParaRPr lang="en-US"/>
        </a:p>
      </dgm:t>
    </dgm:pt>
    <dgm:pt modelId="{C14768C8-16E2-46AD-98E0-1DD56D883534}" type="pres">
      <dgm:prSet presAssocID="{985FF05C-10F2-4566-8764-E4A4212ADC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E0FDE1-8139-4638-9236-90416F75129A}" type="pres">
      <dgm:prSet presAssocID="{B2FE8828-4048-4E2E-AFC8-CE2CBB0F135B}" presName="node" presStyleLbl="node1" presStyleIdx="0" presStyleCnt="4" custScaleX="132789" custScaleY="247260" custLinFactNeighborX="-1624" custLinFactNeighborY="3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226B6-C847-4B67-BCC0-A51A2F7244EC}" type="pres">
      <dgm:prSet presAssocID="{C313F2B8-C188-40B4-BC71-C49E8112AE9C}" presName="sibTrans" presStyleLbl="sibTrans2D1" presStyleIdx="0" presStyleCnt="3" custAng="1117391" custScaleX="126281" custLinFactY="-24541" custLinFactNeighborX="-8870" custLinFactNeighborY="-100000"/>
      <dgm:spPr/>
      <dgm:t>
        <a:bodyPr/>
        <a:lstStyle/>
        <a:p>
          <a:endParaRPr lang="en-US"/>
        </a:p>
      </dgm:t>
    </dgm:pt>
    <dgm:pt modelId="{C4C553B7-8F3D-41F0-A082-F2CC4472AD78}" type="pres">
      <dgm:prSet presAssocID="{C313F2B8-C188-40B4-BC71-C49E8112AE9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9F8BE20-5706-40CC-BC8D-3C5ED38EA501}" type="pres">
      <dgm:prSet presAssocID="{4A4E8569-B1B9-4FB4-B949-8136DA892057}" presName="node" presStyleLbl="node1" presStyleIdx="1" presStyleCnt="4" custLinFactNeighborX="56556" custLinFactNeighborY="-73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AC41E-1630-461D-A339-32EA1DAD6680}" type="pres">
      <dgm:prSet presAssocID="{6E041E43-EE6F-4A5A-AE3E-879FE3A8538A}" presName="sibTrans" presStyleLbl="sibTrans2D1" presStyleIdx="1" presStyleCnt="3" custScaleX="166790"/>
      <dgm:spPr/>
      <dgm:t>
        <a:bodyPr/>
        <a:lstStyle/>
        <a:p>
          <a:endParaRPr lang="en-US"/>
        </a:p>
      </dgm:t>
    </dgm:pt>
    <dgm:pt modelId="{75B7FC6F-97D7-4BD0-BACE-773A67659A4C}" type="pres">
      <dgm:prSet presAssocID="{6E041E43-EE6F-4A5A-AE3E-879FE3A8538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E2945E1-B6A6-4C21-BD72-4E656328214F}" type="pres">
      <dgm:prSet presAssocID="{46A0B855-6258-45FF-904C-3512F1967626}" presName="node" presStyleLbl="node1" presStyleIdx="2" presStyleCnt="4" custLinFactX="-96636" custLinFactNeighborX="-100000" custLinFactNeighborY="82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641B2-BF78-40F7-ABAB-228853F3E361}" type="pres">
      <dgm:prSet presAssocID="{250B3DA3-6BE7-44FE-8395-E41112DF032B}" presName="sibTrans" presStyleLbl="sibTrans2D1" presStyleIdx="2" presStyleCnt="3" custScaleX="139445"/>
      <dgm:spPr/>
      <dgm:t>
        <a:bodyPr/>
        <a:lstStyle/>
        <a:p>
          <a:endParaRPr lang="en-US"/>
        </a:p>
      </dgm:t>
    </dgm:pt>
    <dgm:pt modelId="{A16D9590-0218-4371-875F-9D6742E69966}" type="pres">
      <dgm:prSet presAssocID="{250B3DA3-6BE7-44FE-8395-E41112DF032B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8FEED86-E1F5-4398-AAD2-212A5E4F2D48}" type="pres">
      <dgm:prSet presAssocID="{4357AF48-885A-40E4-A70E-25D7FFC6D5F2}" presName="node" presStyleLbl="node1" presStyleIdx="3" presStyleCnt="4" custScaleX="80037" custScaleY="93322" custLinFactX="-97266" custLinFactNeighborX="-100000" custLinFactNeighborY="85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E1BBFD-A400-415D-81EA-1A75BE838B14}" srcId="{985FF05C-10F2-4566-8764-E4A4212ADCC2}" destId="{4357AF48-885A-40E4-A70E-25D7FFC6D5F2}" srcOrd="3" destOrd="0" parTransId="{4F301AD5-6B07-4D7A-8C5C-FF7F79CD56B2}" sibTransId="{6F26843B-E22B-4245-AB6C-CB647D4FEF67}"/>
    <dgm:cxn modelId="{5F9D75F9-C89D-4E9D-8E31-3857DF3F7CE5}" srcId="{985FF05C-10F2-4566-8764-E4A4212ADCC2}" destId="{B2FE8828-4048-4E2E-AFC8-CE2CBB0F135B}" srcOrd="0" destOrd="0" parTransId="{3042DF31-9731-46EF-AA44-E7CF40F6EAFC}" sibTransId="{C313F2B8-C188-40B4-BC71-C49E8112AE9C}"/>
    <dgm:cxn modelId="{5814B54F-AE31-4E44-935E-B00729161310}" type="presOf" srcId="{985FF05C-10F2-4566-8764-E4A4212ADCC2}" destId="{C14768C8-16E2-46AD-98E0-1DD56D883534}" srcOrd="0" destOrd="0" presId="urn:microsoft.com/office/officeart/2005/8/layout/process1"/>
    <dgm:cxn modelId="{ADBA1DC4-5386-534A-A08D-44EC91C0EE21}" type="presOf" srcId="{B2FE8828-4048-4E2E-AFC8-CE2CBB0F135B}" destId="{B4E0FDE1-8139-4638-9236-90416F75129A}" srcOrd="0" destOrd="0" presId="urn:microsoft.com/office/officeart/2005/8/layout/process1"/>
    <dgm:cxn modelId="{33C1B16C-74B7-A741-8408-5B0BE1422265}" type="presOf" srcId="{250B3DA3-6BE7-44FE-8395-E41112DF032B}" destId="{60A641B2-BF78-40F7-ABAB-228853F3E361}" srcOrd="0" destOrd="0" presId="urn:microsoft.com/office/officeart/2005/8/layout/process1"/>
    <dgm:cxn modelId="{8EFABDFF-187B-FC48-A3E5-58DD3B5BC58A}" type="presOf" srcId="{C313F2B8-C188-40B4-BC71-C49E8112AE9C}" destId="{C4C553B7-8F3D-41F0-A082-F2CC4472AD78}" srcOrd="1" destOrd="0" presId="urn:microsoft.com/office/officeart/2005/8/layout/process1"/>
    <dgm:cxn modelId="{BA767AB4-A9C1-B643-880E-6DB1B71895EA}" type="presOf" srcId="{4A4E8569-B1B9-4FB4-B949-8136DA892057}" destId="{49F8BE20-5706-40CC-BC8D-3C5ED38EA501}" srcOrd="0" destOrd="0" presId="urn:microsoft.com/office/officeart/2005/8/layout/process1"/>
    <dgm:cxn modelId="{81036BC9-E1F1-654C-B6CF-5BC77E3E981C}" type="presOf" srcId="{6E041E43-EE6F-4A5A-AE3E-879FE3A8538A}" destId="{75B7FC6F-97D7-4BD0-BACE-773A67659A4C}" srcOrd="1" destOrd="0" presId="urn:microsoft.com/office/officeart/2005/8/layout/process1"/>
    <dgm:cxn modelId="{C9BA23D3-32B1-0F42-8848-9F62BF04AC04}" type="presOf" srcId="{46A0B855-6258-45FF-904C-3512F1967626}" destId="{5E2945E1-B6A6-4C21-BD72-4E656328214F}" srcOrd="0" destOrd="0" presId="urn:microsoft.com/office/officeart/2005/8/layout/process1"/>
    <dgm:cxn modelId="{16121265-3981-E64D-A717-5B1F01611962}" type="presOf" srcId="{250B3DA3-6BE7-44FE-8395-E41112DF032B}" destId="{A16D9590-0218-4371-875F-9D6742E69966}" srcOrd="1" destOrd="0" presId="urn:microsoft.com/office/officeart/2005/8/layout/process1"/>
    <dgm:cxn modelId="{B1F574FA-6CA0-41A9-835D-05DA3E382976}" srcId="{985FF05C-10F2-4566-8764-E4A4212ADCC2}" destId="{46A0B855-6258-45FF-904C-3512F1967626}" srcOrd="2" destOrd="0" parTransId="{D2F104F8-F9DC-4BD8-9B2D-8466CB8F8386}" sibTransId="{250B3DA3-6BE7-44FE-8395-E41112DF032B}"/>
    <dgm:cxn modelId="{8A177499-2EC1-7E4C-954F-9F23B757AB5D}" type="presOf" srcId="{6E041E43-EE6F-4A5A-AE3E-879FE3A8538A}" destId="{A0BAC41E-1630-461D-A339-32EA1DAD6680}" srcOrd="0" destOrd="0" presId="urn:microsoft.com/office/officeart/2005/8/layout/process1"/>
    <dgm:cxn modelId="{C3BDB439-F90B-DD44-9468-3C110F581F4C}" type="presOf" srcId="{C313F2B8-C188-40B4-BC71-C49E8112AE9C}" destId="{0C0226B6-C847-4B67-BCC0-A51A2F7244EC}" srcOrd="0" destOrd="0" presId="urn:microsoft.com/office/officeart/2005/8/layout/process1"/>
    <dgm:cxn modelId="{DE847B69-43C8-9C4E-914E-67AFDCFECDCC}" type="presOf" srcId="{4357AF48-885A-40E4-A70E-25D7FFC6D5F2}" destId="{E8FEED86-E1F5-4398-AAD2-212A5E4F2D48}" srcOrd="0" destOrd="0" presId="urn:microsoft.com/office/officeart/2005/8/layout/process1"/>
    <dgm:cxn modelId="{88F07883-E3E4-4DF0-AB45-518AEDF57FDD}" srcId="{985FF05C-10F2-4566-8764-E4A4212ADCC2}" destId="{4A4E8569-B1B9-4FB4-B949-8136DA892057}" srcOrd="1" destOrd="0" parTransId="{3411F944-A70A-420E-8164-C512822CE84B}" sibTransId="{6E041E43-EE6F-4A5A-AE3E-879FE3A8538A}"/>
    <dgm:cxn modelId="{93B7E642-A587-D843-B4C9-8761D982A857}" type="presParOf" srcId="{C14768C8-16E2-46AD-98E0-1DD56D883534}" destId="{B4E0FDE1-8139-4638-9236-90416F75129A}" srcOrd="0" destOrd="0" presId="urn:microsoft.com/office/officeart/2005/8/layout/process1"/>
    <dgm:cxn modelId="{7AC938FC-813A-554E-886E-7DA5DA6A78B1}" type="presParOf" srcId="{C14768C8-16E2-46AD-98E0-1DD56D883534}" destId="{0C0226B6-C847-4B67-BCC0-A51A2F7244EC}" srcOrd="1" destOrd="0" presId="urn:microsoft.com/office/officeart/2005/8/layout/process1"/>
    <dgm:cxn modelId="{73A96F77-400F-4A4F-B68D-E0CE22A3F92A}" type="presParOf" srcId="{0C0226B6-C847-4B67-BCC0-A51A2F7244EC}" destId="{C4C553B7-8F3D-41F0-A082-F2CC4472AD78}" srcOrd="0" destOrd="0" presId="urn:microsoft.com/office/officeart/2005/8/layout/process1"/>
    <dgm:cxn modelId="{EC44163F-0D9B-6B49-B9F1-86352281435E}" type="presParOf" srcId="{C14768C8-16E2-46AD-98E0-1DD56D883534}" destId="{49F8BE20-5706-40CC-BC8D-3C5ED38EA501}" srcOrd="2" destOrd="0" presId="urn:microsoft.com/office/officeart/2005/8/layout/process1"/>
    <dgm:cxn modelId="{D8A158BA-126E-4647-857B-1CB090C635D8}" type="presParOf" srcId="{C14768C8-16E2-46AD-98E0-1DD56D883534}" destId="{A0BAC41E-1630-461D-A339-32EA1DAD6680}" srcOrd="3" destOrd="0" presId="urn:microsoft.com/office/officeart/2005/8/layout/process1"/>
    <dgm:cxn modelId="{F893FBE4-67BA-4548-8B40-49FF4045ECDC}" type="presParOf" srcId="{A0BAC41E-1630-461D-A339-32EA1DAD6680}" destId="{75B7FC6F-97D7-4BD0-BACE-773A67659A4C}" srcOrd="0" destOrd="0" presId="urn:microsoft.com/office/officeart/2005/8/layout/process1"/>
    <dgm:cxn modelId="{0B298120-F52A-FD4F-AFC9-E870B5356716}" type="presParOf" srcId="{C14768C8-16E2-46AD-98E0-1DD56D883534}" destId="{5E2945E1-B6A6-4C21-BD72-4E656328214F}" srcOrd="4" destOrd="0" presId="urn:microsoft.com/office/officeart/2005/8/layout/process1"/>
    <dgm:cxn modelId="{DE274F92-33B6-F445-AD74-A6DDB0CB28C6}" type="presParOf" srcId="{C14768C8-16E2-46AD-98E0-1DD56D883534}" destId="{60A641B2-BF78-40F7-ABAB-228853F3E361}" srcOrd="5" destOrd="0" presId="urn:microsoft.com/office/officeart/2005/8/layout/process1"/>
    <dgm:cxn modelId="{3518B5A4-6937-964F-BE6E-EFEF4813EC53}" type="presParOf" srcId="{60A641B2-BF78-40F7-ABAB-228853F3E361}" destId="{A16D9590-0218-4371-875F-9D6742E69966}" srcOrd="0" destOrd="0" presId="urn:microsoft.com/office/officeart/2005/8/layout/process1"/>
    <dgm:cxn modelId="{A9E4F757-5D9C-1A4E-9F52-FD2FFCC510D5}" type="presParOf" srcId="{C14768C8-16E2-46AD-98E0-1DD56D883534}" destId="{E8FEED86-E1F5-4398-AAD2-212A5E4F2D48}" srcOrd="6" destOrd="0" presId="urn:microsoft.com/office/officeart/2005/8/layout/process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5FF05C-10F2-4566-8764-E4A4212ADCC2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FE8828-4048-4E2E-AFC8-CE2CBB0F135B}">
      <dgm:prSet phldrT="[Text]" custT="1"/>
      <dgm:spPr>
        <a:solidFill>
          <a:srgbClr val="00FF99"/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pPr algn="ctr"/>
          <a:r>
            <a:rPr lang="ro-RO" sz="1600" dirty="0" smtClean="0"/>
            <a:t>1. Cerere de înregistrare a calificării</a:t>
          </a:r>
        </a:p>
        <a:p>
          <a:pPr algn="ctr"/>
          <a:r>
            <a:rPr lang="ro-RO" sz="1600" baseline="0" dirty="0" smtClean="0"/>
            <a:t>2. Copie supliment de diplomă aferent programului de studii</a:t>
          </a:r>
        </a:p>
        <a:p>
          <a:pPr algn="ctr"/>
          <a:r>
            <a:rPr lang="ro-RO" sz="1600" baseline="0" dirty="0" smtClean="0"/>
            <a:t>3. Actul care atestă autorizarea/acreditarea programului de studiu</a:t>
          </a:r>
        </a:p>
        <a:p>
          <a:pPr algn="ctr"/>
          <a:r>
            <a:rPr lang="ro-RO" sz="1600" baseline="0" dirty="0" smtClean="0"/>
            <a:t>5. Comunicarea a 3 ocupații relevante + cod COR aferent</a:t>
          </a:r>
          <a:endParaRPr lang="en-US" sz="1600" dirty="0">
            <a:latin typeface="Times New Roman"/>
            <a:cs typeface="Times New Roman"/>
          </a:endParaRPr>
        </a:p>
      </dgm:t>
    </dgm:pt>
    <dgm:pt modelId="{3042DF31-9731-46EF-AA44-E7CF40F6EAFC}" type="parTrans" cxnId="{5F9D75F9-C89D-4E9D-8E31-3857DF3F7CE5}">
      <dgm:prSet/>
      <dgm:spPr/>
      <dgm:t>
        <a:bodyPr/>
        <a:lstStyle/>
        <a:p>
          <a:endParaRPr lang="en-US"/>
        </a:p>
      </dgm:t>
    </dgm:pt>
    <dgm:pt modelId="{C313F2B8-C188-40B4-BC71-C49E8112AE9C}" type="sibTrans" cxnId="{5F9D75F9-C89D-4E9D-8E31-3857DF3F7CE5}">
      <dgm:prSet/>
      <dgm:spPr>
        <a:solidFill>
          <a:srgbClr val="CCFF99"/>
        </a:solidFill>
      </dgm:spPr>
      <dgm:t>
        <a:bodyPr/>
        <a:lstStyle/>
        <a:p>
          <a:endParaRPr lang="en-US" dirty="0"/>
        </a:p>
      </dgm:t>
    </dgm:pt>
    <dgm:pt modelId="{4A4E8569-B1B9-4FB4-B949-8136DA892057}">
      <dgm:prSet phldrT="[Text]" custT="1"/>
      <dgm:spPr>
        <a:solidFill>
          <a:srgbClr val="00FF99"/>
        </a:solidFill>
      </dgm:spPr>
      <dgm:t>
        <a:bodyPr/>
        <a:lstStyle/>
        <a:p>
          <a:r>
            <a:rPr lang="ro-RO" sz="2000" dirty="0" smtClean="0"/>
            <a:t>Transmitere documente către ANC</a:t>
          </a:r>
          <a:endParaRPr lang="en-US" sz="2000" dirty="0"/>
        </a:p>
      </dgm:t>
    </dgm:pt>
    <dgm:pt modelId="{3411F944-A70A-420E-8164-C512822CE84B}" type="parTrans" cxnId="{88F07883-E3E4-4DF0-AB45-518AEDF57FDD}">
      <dgm:prSet/>
      <dgm:spPr/>
      <dgm:t>
        <a:bodyPr/>
        <a:lstStyle/>
        <a:p>
          <a:endParaRPr lang="en-US"/>
        </a:p>
      </dgm:t>
    </dgm:pt>
    <dgm:pt modelId="{6E041E43-EE6F-4A5A-AE3E-879FE3A8538A}" type="sibTrans" cxnId="{88F07883-E3E4-4DF0-AB45-518AEDF57FDD}">
      <dgm:prSet/>
      <dgm:spPr>
        <a:solidFill>
          <a:srgbClr val="CCFF99"/>
        </a:solidFill>
      </dgm:spPr>
      <dgm:t>
        <a:bodyPr/>
        <a:lstStyle/>
        <a:p>
          <a:endParaRPr lang="en-US"/>
        </a:p>
      </dgm:t>
    </dgm:pt>
    <dgm:pt modelId="{46A0B855-6258-45FF-904C-3512F1967626}">
      <dgm:prSet phldrT="[Text]" custT="1"/>
      <dgm:spPr>
        <a:solidFill>
          <a:srgbClr val="00FF99"/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ro-RO" sz="2000" dirty="0" smtClean="0"/>
            <a:t>Verificare</a:t>
          </a:r>
          <a:r>
            <a:rPr lang="ro-RO" sz="1300" dirty="0" smtClean="0"/>
            <a:t> </a:t>
          </a:r>
          <a:r>
            <a:rPr lang="ro-RO" sz="2000" dirty="0" smtClean="0"/>
            <a:t>documente</a:t>
          </a:r>
          <a:endParaRPr lang="en-US" sz="2000" dirty="0"/>
        </a:p>
      </dgm:t>
    </dgm:pt>
    <dgm:pt modelId="{D2F104F8-F9DC-4BD8-9B2D-8466CB8F8386}" type="parTrans" cxnId="{B1F574FA-6CA0-41A9-835D-05DA3E382976}">
      <dgm:prSet/>
      <dgm:spPr/>
      <dgm:t>
        <a:bodyPr/>
        <a:lstStyle/>
        <a:p>
          <a:endParaRPr lang="en-US"/>
        </a:p>
      </dgm:t>
    </dgm:pt>
    <dgm:pt modelId="{250B3DA3-6BE7-44FE-8395-E41112DF032B}" type="sibTrans" cxnId="{B1F574FA-6CA0-41A9-835D-05DA3E382976}">
      <dgm:prSet/>
      <dgm:spPr>
        <a:solidFill>
          <a:srgbClr val="CCFF99"/>
        </a:solidFill>
      </dgm:spPr>
      <dgm:t>
        <a:bodyPr/>
        <a:lstStyle/>
        <a:p>
          <a:endParaRPr lang="en-US"/>
        </a:p>
      </dgm:t>
    </dgm:pt>
    <dgm:pt modelId="{4357AF48-885A-40E4-A70E-25D7FFC6D5F2}">
      <dgm:prSet phldrT="[Text]" custT="1"/>
      <dgm:spPr>
        <a:solidFill>
          <a:srgbClr val="00FF99"/>
        </a:solidFill>
        <a:ln>
          <a:solidFill>
            <a:schemeClr val="accent2">
              <a:lumMod val="40000"/>
              <a:lumOff val="60000"/>
            </a:schemeClr>
          </a:solidFill>
        </a:ln>
      </dgm:spPr>
      <dgm:t>
        <a:bodyPr/>
        <a:lstStyle/>
        <a:p>
          <a:r>
            <a:rPr lang="ro-RO" sz="2000" b="0" dirty="0" smtClean="0"/>
            <a:t>Înștiințare înregistrare calificare/ Solicitare completare documente</a:t>
          </a:r>
          <a:r>
            <a:rPr lang="ro-RO" sz="1600" b="0" baseline="0" dirty="0" smtClean="0"/>
            <a:t> </a:t>
          </a:r>
          <a:endParaRPr lang="en-US" sz="1600" b="0" dirty="0"/>
        </a:p>
      </dgm:t>
    </dgm:pt>
    <dgm:pt modelId="{4F301AD5-6B07-4D7A-8C5C-FF7F79CD56B2}" type="parTrans" cxnId="{37E1BBFD-A400-415D-81EA-1A75BE838B14}">
      <dgm:prSet/>
      <dgm:spPr/>
      <dgm:t>
        <a:bodyPr/>
        <a:lstStyle/>
        <a:p>
          <a:endParaRPr lang="en-US"/>
        </a:p>
      </dgm:t>
    </dgm:pt>
    <dgm:pt modelId="{6F26843B-E22B-4245-AB6C-CB647D4FEF67}" type="sibTrans" cxnId="{37E1BBFD-A400-415D-81EA-1A75BE838B14}">
      <dgm:prSet custScaleX="158709"/>
      <dgm:spPr/>
      <dgm:t>
        <a:bodyPr/>
        <a:lstStyle/>
        <a:p>
          <a:endParaRPr lang="en-US"/>
        </a:p>
      </dgm:t>
    </dgm:pt>
    <dgm:pt modelId="{C14768C8-16E2-46AD-98E0-1DD56D883534}" type="pres">
      <dgm:prSet presAssocID="{985FF05C-10F2-4566-8764-E4A4212ADC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E0FDE1-8139-4638-9236-90416F75129A}" type="pres">
      <dgm:prSet presAssocID="{B2FE8828-4048-4E2E-AFC8-CE2CBB0F135B}" presName="node" presStyleLbl="node1" presStyleIdx="0" presStyleCnt="4" custScaleX="132789" custScaleY="247260" custLinFactNeighborX="-1624" custLinFactNeighborY="3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0226B6-C847-4B67-BCC0-A51A2F7244EC}" type="pres">
      <dgm:prSet presAssocID="{C313F2B8-C188-40B4-BC71-C49E8112AE9C}" presName="sibTrans" presStyleLbl="sibTrans2D1" presStyleIdx="0" presStyleCnt="3" custAng="1117391" custScaleX="126281" custLinFactY="-24541" custLinFactNeighborX="-8870" custLinFactNeighborY="-100000"/>
      <dgm:spPr/>
      <dgm:t>
        <a:bodyPr/>
        <a:lstStyle/>
        <a:p>
          <a:endParaRPr lang="en-US"/>
        </a:p>
      </dgm:t>
    </dgm:pt>
    <dgm:pt modelId="{C4C553B7-8F3D-41F0-A082-F2CC4472AD78}" type="pres">
      <dgm:prSet presAssocID="{C313F2B8-C188-40B4-BC71-C49E8112AE9C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9F8BE20-5706-40CC-BC8D-3C5ED38EA501}" type="pres">
      <dgm:prSet presAssocID="{4A4E8569-B1B9-4FB4-B949-8136DA892057}" presName="node" presStyleLbl="node1" presStyleIdx="1" presStyleCnt="4" custLinFactNeighborX="56556" custLinFactNeighborY="-737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AC41E-1630-461D-A339-32EA1DAD6680}" type="pres">
      <dgm:prSet presAssocID="{6E041E43-EE6F-4A5A-AE3E-879FE3A8538A}" presName="sibTrans" presStyleLbl="sibTrans2D1" presStyleIdx="1" presStyleCnt="3" custScaleX="166790"/>
      <dgm:spPr/>
      <dgm:t>
        <a:bodyPr/>
        <a:lstStyle/>
        <a:p>
          <a:endParaRPr lang="en-US"/>
        </a:p>
      </dgm:t>
    </dgm:pt>
    <dgm:pt modelId="{75B7FC6F-97D7-4BD0-BACE-773A67659A4C}" type="pres">
      <dgm:prSet presAssocID="{6E041E43-EE6F-4A5A-AE3E-879FE3A8538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E2945E1-B6A6-4C21-BD72-4E656328214F}" type="pres">
      <dgm:prSet presAssocID="{46A0B855-6258-45FF-904C-3512F1967626}" presName="node" presStyleLbl="node1" presStyleIdx="2" presStyleCnt="4" custLinFactX="-96636" custLinFactNeighborX="-100000" custLinFactNeighborY="82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A641B2-BF78-40F7-ABAB-228853F3E361}" type="pres">
      <dgm:prSet presAssocID="{250B3DA3-6BE7-44FE-8395-E41112DF032B}" presName="sibTrans" presStyleLbl="sibTrans2D1" presStyleIdx="2" presStyleCnt="3" custAng="977294" custScaleX="139445"/>
      <dgm:spPr/>
      <dgm:t>
        <a:bodyPr/>
        <a:lstStyle/>
        <a:p>
          <a:endParaRPr lang="en-US"/>
        </a:p>
      </dgm:t>
    </dgm:pt>
    <dgm:pt modelId="{A16D9590-0218-4371-875F-9D6742E69966}" type="pres">
      <dgm:prSet presAssocID="{250B3DA3-6BE7-44FE-8395-E41112DF032B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8FEED86-E1F5-4398-AAD2-212A5E4F2D48}" type="pres">
      <dgm:prSet presAssocID="{4357AF48-885A-40E4-A70E-25D7FFC6D5F2}" presName="node" presStyleLbl="node1" presStyleIdx="3" presStyleCnt="4" custScaleX="101978" custScaleY="194422" custLinFactX="-97266" custLinFactNeighborX="-100000" custLinFactNeighborY="85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7E1BBFD-A400-415D-81EA-1A75BE838B14}" srcId="{985FF05C-10F2-4566-8764-E4A4212ADCC2}" destId="{4357AF48-885A-40E4-A70E-25D7FFC6D5F2}" srcOrd="3" destOrd="0" parTransId="{4F301AD5-6B07-4D7A-8C5C-FF7F79CD56B2}" sibTransId="{6F26843B-E22B-4245-AB6C-CB647D4FEF67}"/>
    <dgm:cxn modelId="{6852C8E1-65D9-2642-A9C9-473928193359}" type="presOf" srcId="{B2FE8828-4048-4E2E-AFC8-CE2CBB0F135B}" destId="{B4E0FDE1-8139-4638-9236-90416F75129A}" srcOrd="0" destOrd="0" presId="urn:microsoft.com/office/officeart/2005/8/layout/process1"/>
    <dgm:cxn modelId="{5F9D75F9-C89D-4E9D-8E31-3857DF3F7CE5}" srcId="{985FF05C-10F2-4566-8764-E4A4212ADCC2}" destId="{B2FE8828-4048-4E2E-AFC8-CE2CBB0F135B}" srcOrd="0" destOrd="0" parTransId="{3042DF31-9731-46EF-AA44-E7CF40F6EAFC}" sibTransId="{C313F2B8-C188-40B4-BC71-C49E8112AE9C}"/>
    <dgm:cxn modelId="{055B5340-9527-3F4C-B12D-896E2187AFF8}" type="presOf" srcId="{250B3DA3-6BE7-44FE-8395-E41112DF032B}" destId="{A16D9590-0218-4371-875F-9D6742E69966}" srcOrd="1" destOrd="0" presId="urn:microsoft.com/office/officeart/2005/8/layout/process1"/>
    <dgm:cxn modelId="{1914C4D8-B0AA-DF4F-B54F-E34D873EEFDA}" type="presOf" srcId="{C313F2B8-C188-40B4-BC71-C49E8112AE9C}" destId="{C4C553B7-8F3D-41F0-A082-F2CC4472AD78}" srcOrd="1" destOrd="0" presId="urn:microsoft.com/office/officeart/2005/8/layout/process1"/>
    <dgm:cxn modelId="{3A9A36CA-E0AF-C94E-8ABC-6FA9355E5A59}" type="presOf" srcId="{6E041E43-EE6F-4A5A-AE3E-879FE3A8538A}" destId="{A0BAC41E-1630-461D-A339-32EA1DAD6680}" srcOrd="0" destOrd="0" presId="urn:microsoft.com/office/officeart/2005/8/layout/process1"/>
    <dgm:cxn modelId="{3F094E7F-D980-2C4A-979B-F64CDEE10CD6}" type="presOf" srcId="{6E041E43-EE6F-4A5A-AE3E-879FE3A8538A}" destId="{75B7FC6F-97D7-4BD0-BACE-773A67659A4C}" srcOrd="1" destOrd="0" presId="urn:microsoft.com/office/officeart/2005/8/layout/process1"/>
    <dgm:cxn modelId="{0E4163EF-8AAF-9A42-AC2D-C685DBDC9245}" type="presOf" srcId="{C313F2B8-C188-40B4-BC71-C49E8112AE9C}" destId="{0C0226B6-C847-4B67-BCC0-A51A2F7244EC}" srcOrd="0" destOrd="0" presId="urn:microsoft.com/office/officeart/2005/8/layout/process1"/>
    <dgm:cxn modelId="{08B712E4-3339-194B-90B7-9482799A7B5B}" type="presOf" srcId="{985FF05C-10F2-4566-8764-E4A4212ADCC2}" destId="{C14768C8-16E2-46AD-98E0-1DD56D883534}" srcOrd="0" destOrd="0" presId="urn:microsoft.com/office/officeart/2005/8/layout/process1"/>
    <dgm:cxn modelId="{2C0A407E-6B13-7944-B465-78CFF4AF906C}" type="presOf" srcId="{4357AF48-885A-40E4-A70E-25D7FFC6D5F2}" destId="{E8FEED86-E1F5-4398-AAD2-212A5E4F2D48}" srcOrd="0" destOrd="0" presId="urn:microsoft.com/office/officeart/2005/8/layout/process1"/>
    <dgm:cxn modelId="{392D220E-6399-8F4C-A11A-BEFB6ED298A5}" type="presOf" srcId="{4A4E8569-B1B9-4FB4-B949-8136DA892057}" destId="{49F8BE20-5706-40CC-BC8D-3C5ED38EA501}" srcOrd="0" destOrd="0" presId="urn:microsoft.com/office/officeart/2005/8/layout/process1"/>
    <dgm:cxn modelId="{1FCB9D1D-8AA2-D14A-BBFC-F2690C02EC7F}" type="presOf" srcId="{250B3DA3-6BE7-44FE-8395-E41112DF032B}" destId="{60A641B2-BF78-40F7-ABAB-228853F3E361}" srcOrd="0" destOrd="0" presId="urn:microsoft.com/office/officeart/2005/8/layout/process1"/>
    <dgm:cxn modelId="{B1F574FA-6CA0-41A9-835D-05DA3E382976}" srcId="{985FF05C-10F2-4566-8764-E4A4212ADCC2}" destId="{46A0B855-6258-45FF-904C-3512F1967626}" srcOrd="2" destOrd="0" parTransId="{D2F104F8-F9DC-4BD8-9B2D-8466CB8F8386}" sibTransId="{250B3DA3-6BE7-44FE-8395-E41112DF032B}"/>
    <dgm:cxn modelId="{82DCF76F-0A05-5F46-8F0B-C86E4FCC36DB}" type="presOf" srcId="{46A0B855-6258-45FF-904C-3512F1967626}" destId="{5E2945E1-B6A6-4C21-BD72-4E656328214F}" srcOrd="0" destOrd="0" presId="urn:microsoft.com/office/officeart/2005/8/layout/process1"/>
    <dgm:cxn modelId="{88F07883-E3E4-4DF0-AB45-518AEDF57FDD}" srcId="{985FF05C-10F2-4566-8764-E4A4212ADCC2}" destId="{4A4E8569-B1B9-4FB4-B949-8136DA892057}" srcOrd="1" destOrd="0" parTransId="{3411F944-A70A-420E-8164-C512822CE84B}" sibTransId="{6E041E43-EE6F-4A5A-AE3E-879FE3A8538A}"/>
    <dgm:cxn modelId="{BBE53AE8-E955-3645-AF9B-9F2E6F997C64}" type="presParOf" srcId="{C14768C8-16E2-46AD-98E0-1DD56D883534}" destId="{B4E0FDE1-8139-4638-9236-90416F75129A}" srcOrd="0" destOrd="0" presId="urn:microsoft.com/office/officeart/2005/8/layout/process1"/>
    <dgm:cxn modelId="{9130E9EC-67B1-0843-8488-29E6F16B656F}" type="presParOf" srcId="{C14768C8-16E2-46AD-98E0-1DD56D883534}" destId="{0C0226B6-C847-4B67-BCC0-A51A2F7244EC}" srcOrd="1" destOrd="0" presId="urn:microsoft.com/office/officeart/2005/8/layout/process1"/>
    <dgm:cxn modelId="{DF38D485-FEE4-4D46-90E6-C742A611F61C}" type="presParOf" srcId="{0C0226B6-C847-4B67-BCC0-A51A2F7244EC}" destId="{C4C553B7-8F3D-41F0-A082-F2CC4472AD78}" srcOrd="0" destOrd="0" presId="urn:microsoft.com/office/officeart/2005/8/layout/process1"/>
    <dgm:cxn modelId="{EB9E3698-0B07-7D42-80C0-69171034C5F9}" type="presParOf" srcId="{C14768C8-16E2-46AD-98E0-1DD56D883534}" destId="{49F8BE20-5706-40CC-BC8D-3C5ED38EA501}" srcOrd="2" destOrd="0" presId="urn:microsoft.com/office/officeart/2005/8/layout/process1"/>
    <dgm:cxn modelId="{33E8C109-EC09-EF44-94BE-5E4DB83E6BC4}" type="presParOf" srcId="{C14768C8-16E2-46AD-98E0-1DD56D883534}" destId="{A0BAC41E-1630-461D-A339-32EA1DAD6680}" srcOrd="3" destOrd="0" presId="urn:microsoft.com/office/officeart/2005/8/layout/process1"/>
    <dgm:cxn modelId="{CD91809C-08E3-DB44-8323-952C80B790E2}" type="presParOf" srcId="{A0BAC41E-1630-461D-A339-32EA1DAD6680}" destId="{75B7FC6F-97D7-4BD0-BACE-773A67659A4C}" srcOrd="0" destOrd="0" presId="urn:microsoft.com/office/officeart/2005/8/layout/process1"/>
    <dgm:cxn modelId="{A692B3EE-0582-FC40-A46F-15316E8C024D}" type="presParOf" srcId="{C14768C8-16E2-46AD-98E0-1DD56D883534}" destId="{5E2945E1-B6A6-4C21-BD72-4E656328214F}" srcOrd="4" destOrd="0" presId="urn:microsoft.com/office/officeart/2005/8/layout/process1"/>
    <dgm:cxn modelId="{B8C2A23B-6B4D-2F4A-9AEC-66DFFD814F91}" type="presParOf" srcId="{C14768C8-16E2-46AD-98E0-1DD56D883534}" destId="{60A641B2-BF78-40F7-ABAB-228853F3E361}" srcOrd="5" destOrd="0" presId="urn:microsoft.com/office/officeart/2005/8/layout/process1"/>
    <dgm:cxn modelId="{452428DF-3304-8A4C-B39F-8FAD39101E51}" type="presParOf" srcId="{60A641B2-BF78-40F7-ABAB-228853F3E361}" destId="{A16D9590-0218-4371-875F-9D6742E69966}" srcOrd="0" destOrd="0" presId="urn:microsoft.com/office/officeart/2005/8/layout/process1"/>
    <dgm:cxn modelId="{39313645-1C23-A84E-B8C6-549D99EBEFD5}" type="presParOf" srcId="{C14768C8-16E2-46AD-98E0-1DD56D883534}" destId="{E8FEED86-E1F5-4398-AAD2-212A5E4F2D48}" srcOrd="6" destOrd="0" presId="urn:microsoft.com/office/officeart/2005/8/layout/process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7E4BA7-F5CF-48FE-90C1-2A7EEF2919F5}" type="doc">
      <dgm:prSet loTypeId="urn:microsoft.com/office/officeart/2005/8/layout/matrix3" loCatId="matrix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F04EA598-0DEF-4F38-92E2-33C18471DFCA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o-RO" dirty="0" smtClean="0"/>
            <a:t>Denumire universitate</a:t>
          </a:r>
          <a:endParaRPr lang="en-US" dirty="0"/>
        </a:p>
      </dgm:t>
    </dgm:pt>
    <dgm:pt modelId="{608BF420-9C46-4A49-A80D-0BB90D173A92}" type="parTrans" cxnId="{C783BE88-5892-420F-8F7C-3A56EF682602}">
      <dgm:prSet/>
      <dgm:spPr/>
      <dgm:t>
        <a:bodyPr/>
        <a:lstStyle/>
        <a:p>
          <a:endParaRPr lang="en-US"/>
        </a:p>
      </dgm:t>
    </dgm:pt>
    <dgm:pt modelId="{72ACE07E-B105-453F-8B59-5898B772DA73}" type="sibTrans" cxnId="{C783BE88-5892-420F-8F7C-3A56EF682602}">
      <dgm:prSet/>
      <dgm:spPr/>
      <dgm:t>
        <a:bodyPr/>
        <a:lstStyle/>
        <a:p>
          <a:endParaRPr lang="en-US"/>
        </a:p>
      </dgm:t>
    </dgm:pt>
    <dgm:pt modelId="{8FC6B60C-86EB-4E69-8504-3169066241F2}">
      <dgm:prSet phldrT="[Text]"/>
      <dgm:spPr>
        <a:solidFill>
          <a:srgbClr val="00CCCC"/>
        </a:solidFill>
      </dgm:spPr>
      <dgm:t>
        <a:bodyPr/>
        <a:lstStyle/>
        <a:p>
          <a:r>
            <a:rPr lang="ro-RO" dirty="0" smtClean="0"/>
            <a:t>Denumire facultate</a:t>
          </a:r>
          <a:endParaRPr lang="en-US" dirty="0"/>
        </a:p>
      </dgm:t>
    </dgm:pt>
    <dgm:pt modelId="{7A49DEAF-1968-4E7D-AE48-194E6327F83F}" type="parTrans" cxnId="{2729D393-B87E-4987-9D11-773A86C75062}">
      <dgm:prSet/>
      <dgm:spPr/>
      <dgm:t>
        <a:bodyPr/>
        <a:lstStyle/>
        <a:p>
          <a:endParaRPr lang="en-US"/>
        </a:p>
      </dgm:t>
    </dgm:pt>
    <dgm:pt modelId="{F3ADDCC1-C4FD-4631-88A5-571D20CA9560}" type="sibTrans" cxnId="{2729D393-B87E-4987-9D11-773A86C75062}">
      <dgm:prSet/>
      <dgm:spPr/>
      <dgm:t>
        <a:bodyPr/>
        <a:lstStyle/>
        <a:p>
          <a:endParaRPr lang="en-US"/>
        </a:p>
      </dgm:t>
    </dgm:pt>
    <dgm:pt modelId="{0AD898D5-5CE6-481F-A281-8888CD14BE4E}">
      <dgm:prSet phldrT="[Text]"/>
      <dgm:spPr>
        <a:solidFill>
          <a:srgbClr val="00CCCC"/>
        </a:solidFill>
      </dgm:spPr>
      <dgm:t>
        <a:bodyPr/>
        <a:lstStyle/>
        <a:p>
          <a:r>
            <a:rPr lang="ro-RO" dirty="0" smtClean="0"/>
            <a:t>Program de studiu</a:t>
          </a:r>
          <a:endParaRPr lang="en-US" dirty="0"/>
        </a:p>
      </dgm:t>
    </dgm:pt>
    <dgm:pt modelId="{172C4162-57F3-4069-BC2A-E72E88CB6885}" type="parTrans" cxnId="{86ECBF38-1107-4B91-B8B8-DA9D1EEB4EE1}">
      <dgm:prSet/>
      <dgm:spPr/>
      <dgm:t>
        <a:bodyPr/>
        <a:lstStyle/>
        <a:p>
          <a:endParaRPr lang="en-US"/>
        </a:p>
      </dgm:t>
    </dgm:pt>
    <dgm:pt modelId="{D58675B8-7DED-4360-8494-1E21057426C3}" type="sibTrans" cxnId="{86ECBF38-1107-4B91-B8B8-DA9D1EEB4EE1}">
      <dgm:prSet/>
      <dgm:spPr/>
      <dgm:t>
        <a:bodyPr/>
        <a:lstStyle/>
        <a:p>
          <a:endParaRPr lang="en-US"/>
        </a:p>
      </dgm:t>
    </dgm:pt>
    <dgm:pt modelId="{4E3304C9-6558-44D6-A946-426830275BEC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o-RO" dirty="0" smtClean="0"/>
            <a:t>Supliment de diplomă</a:t>
          </a:r>
          <a:endParaRPr lang="en-US" dirty="0"/>
        </a:p>
      </dgm:t>
    </dgm:pt>
    <dgm:pt modelId="{F6D96206-D630-4DA7-A2FD-2DDFCE1D657F}" type="parTrans" cxnId="{0412F782-3CA8-4A13-ACE7-90E9D12E1344}">
      <dgm:prSet/>
      <dgm:spPr/>
      <dgm:t>
        <a:bodyPr/>
        <a:lstStyle/>
        <a:p>
          <a:endParaRPr lang="en-US"/>
        </a:p>
      </dgm:t>
    </dgm:pt>
    <dgm:pt modelId="{A5E459FB-092C-48C2-A657-2949B69E9819}" type="sibTrans" cxnId="{0412F782-3CA8-4A13-ACE7-90E9D12E1344}">
      <dgm:prSet/>
      <dgm:spPr/>
      <dgm:t>
        <a:bodyPr/>
        <a:lstStyle/>
        <a:p>
          <a:endParaRPr lang="en-US"/>
        </a:p>
      </dgm:t>
    </dgm:pt>
    <dgm:pt modelId="{6663670C-A5C6-4FF3-A38A-7423733436D7}" type="pres">
      <dgm:prSet presAssocID="{567E4BA7-F5CF-48FE-90C1-2A7EEF2919F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B529AD-44AF-43C1-B4F4-4970C854F2FF}" type="pres">
      <dgm:prSet presAssocID="{567E4BA7-F5CF-48FE-90C1-2A7EEF2919F5}" presName="diamond" presStyleLbl="bgShp" presStyleIdx="0" presStyleCnt="1" custLinFactNeighborX="562" custLinFactNeighborY="1361"/>
      <dgm:spPr/>
    </dgm:pt>
    <dgm:pt modelId="{8AFC8258-0288-4A15-9448-6C0E493C33DD}" type="pres">
      <dgm:prSet presAssocID="{567E4BA7-F5CF-48FE-90C1-2A7EEF2919F5}" presName="quad1" presStyleLbl="node1" presStyleIdx="0" presStyleCnt="4" custLinFactNeighborX="-32199" custLinFactNeighborY="-108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127D50-8F57-47C3-9E33-ABA77E9C4D29}" type="pres">
      <dgm:prSet presAssocID="{567E4BA7-F5CF-48FE-90C1-2A7EEF2919F5}" presName="quad2" presStyleLbl="node1" presStyleIdx="1" presStyleCnt="4" custLinFactNeighborX="30395" custLinFactNeighborY="-104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B8A372-7DCA-4171-B64A-26DD5A825C22}" type="pres">
      <dgm:prSet presAssocID="{567E4BA7-F5CF-48FE-90C1-2A7EEF2919F5}" presName="quad3" presStyleLbl="node1" presStyleIdx="2" presStyleCnt="4" custLinFactNeighborX="-35460" custLinFactNeighborY="278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5DB512-2F8D-4CDB-82D1-D034873137CB}" type="pres">
      <dgm:prSet presAssocID="{567E4BA7-F5CF-48FE-90C1-2A7EEF2919F5}" presName="quad4" presStyleLbl="node1" presStyleIdx="3" presStyleCnt="4" custLinFactNeighborX="32294" custLinFactNeighborY="278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6ECBF38-1107-4B91-B8B8-DA9D1EEB4EE1}" srcId="{567E4BA7-F5CF-48FE-90C1-2A7EEF2919F5}" destId="{0AD898D5-5CE6-481F-A281-8888CD14BE4E}" srcOrd="2" destOrd="0" parTransId="{172C4162-57F3-4069-BC2A-E72E88CB6885}" sibTransId="{D58675B8-7DED-4360-8494-1E21057426C3}"/>
    <dgm:cxn modelId="{A742DC0A-F1A9-CE41-A5CA-4184BC8083DD}" type="presOf" srcId="{4E3304C9-6558-44D6-A946-426830275BEC}" destId="{725DB512-2F8D-4CDB-82D1-D034873137CB}" srcOrd="0" destOrd="0" presId="urn:microsoft.com/office/officeart/2005/8/layout/matrix3"/>
    <dgm:cxn modelId="{6844BA1C-D79B-E849-AC9A-22970D91F129}" type="presOf" srcId="{567E4BA7-F5CF-48FE-90C1-2A7EEF2919F5}" destId="{6663670C-A5C6-4FF3-A38A-7423733436D7}" srcOrd="0" destOrd="0" presId="urn:microsoft.com/office/officeart/2005/8/layout/matrix3"/>
    <dgm:cxn modelId="{068047B6-3B2D-A445-AF81-09C2503144EC}" type="presOf" srcId="{0AD898D5-5CE6-481F-A281-8888CD14BE4E}" destId="{55B8A372-7DCA-4171-B64A-26DD5A825C22}" srcOrd="0" destOrd="0" presId="urn:microsoft.com/office/officeart/2005/8/layout/matrix3"/>
    <dgm:cxn modelId="{C783BE88-5892-420F-8F7C-3A56EF682602}" srcId="{567E4BA7-F5CF-48FE-90C1-2A7EEF2919F5}" destId="{F04EA598-0DEF-4F38-92E2-33C18471DFCA}" srcOrd="0" destOrd="0" parTransId="{608BF420-9C46-4A49-A80D-0BB90D173A92}" sibTransId="{72ACE07E-B105-453F-8B59-5898B772DA73}"/>
    <dgm:cxn modelId="{0412F782-3CA8-4A13-ACE7-90E9D12E1344}" srcId="{567E4BA7-F5CF-48FE-90C1-2A7EEF2919F5}" destId="{4E3304C9-6558-44D6-A946-426830275BEC}" srcOrd="3" destOrd="0" parTransId="{F6D96206-D630-4DA7-A2FD-2DDFCE1D657F}" sibTransId="{A5E459FB-092C-48C2-A657-2949B69E9819}"/>
    <dgm:cxn modelId="{7FE49F6B-652F-C248-A081-1EBE92252F80}" type="presOf" srcId="{F04EA598-0DEF-4F38-92E2-33C18471DFCA}" destId="{8AFC8258-0288-4A15-9448-6C0E493C33DD}" srcOrd="0" destOrd="0" presId="urn:microsoft.com/office/officeart/2005/8/layout/matrix3"/>
    <dgm:cxn modelId="{2729D393-B87E-4987-9D11-773A86C75062}" srcId="{567E4BA7-F5CF-48FE-90C1-2A7EEF2919F5}" destId="{8FC6B60C-86EB-4E69-8504-3169066241F2}" srcOrd="1" destOrd="0" parTransId="{7A49DEAF-1968-4E7D-AE48-194E6327F83F}" sibTransId="{F3ADDCC1-C4FD-4631-88A5-571D20CA9560}"/>
    <dgm:cxn modelId="{EBB66944-C250-1F4A-A980-D946EE3CBB7C}" type="presOf" srcId="{8FC6B60C-86EB-4E69-8504-3169066241F2}" destId="{33127D50-8F57-47C3-9E33-ABA77E9C4D29}" srcOrd="0" destOrd="0" presId="urn:microsoft.com/office/officeart/2005/8/layout/matrix3"/>
    <dgm:cxn modelId="{BAD27DD6-4BC2-8943-B6E1-8AF8B5FD425D}" type="presParOf" srcId="{6663670C-A5C6-4FF3-A38A-7423733436D7}" destId="{1BB529AD-44AF-43C1-B4F4-4970C854F2FF}" srcOrd="0" destOrd="0" presId="urn:microsoft.com/office/officeart/2005/8/layout/matrix3"/>
    <dgm:cxn modelId="{7261EE4D-0B02-BB47-AC29-23E0D6B87BD5}" type="presParOf" srcId="{6663670C-A5C6-4FF3-A38A-7423733436D7}" destId="{8AFC8258-0288-4A15-9448-6C0E493C33DD}" srcOrd="1" destOrd="0" presId="urn:microsoft.com/office/officeart/2005/8/layout/matrix3"/>
    <dgm:cxn modelId="{AE0FA43E-C92D-BB4A-BAC8-CC440D55D3D2}" type="presParOf" srcId="{6663670C-A5C6-4FF3-A38A-7423733436D7}" destId="{33127D50-8F57-47C3-9E33-ABA77E9C4D29}" srcOrd="2" destOrd="0" presId="urn:microsoft.com/office/officeart/2005/8/layout/matrix3"/>
    <dgm:cxn modelId="{C76805D5-D5D7-6742-859B-6DA5CDEF88EA}" type="presParOf" srcId="{6663670C-A5C6-4FF3-A38A-7423733436D7}" destId="{55B8A372-7DCA-4171-B64A-26DD5A825C22}" srcOrd="3" destOrd="0" presId="urn:microsoft.com/office/officeart/2005/8/layout/matrix3"/>
    <dgm:cxn modelId="{52EE8DB3-99E0-DB41-B8F1-C1D1700CAAF4}" type="presParOf" srcId="{6663670C-A5C6-4FF3-A38A-7423733436D7}" destId="{725DB512-2F8D-4CDB-82D1-D034873137CB}" srcOrd="4" destOrd="0" presId="urn:microsoft.com/office/officeart/2005/8/layout/matrix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B5F2CA-08BE-4B0F-B790-DC2B7F80F6A5}" type="doc">
      <dgm:prSet loTypeId="urn:microsoft.com/office/officeart/2005/8/layout/matrix1" loCatId="matrix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D8782D4C-E04D-4095-8DDC-46243A2991BE}">
      <dgm:prSet phldrT="[Text]"/>
      <dgm:spPr/>
      <dgm:t>
        <a:bodyPr/>
        <a:lstStyle/>
        <a:p>
          <a:r>
            <a:rPr lang="ro-RO" dirty="0" smtClean="0"/>
            <a:t>Universități</a:t>
          </a:r>
          <a:endParaRPr lang="en-US" dirty="0"/>
        </a:p>
      </dgm:t>
    </dgm:pt>
    <dgm:pt modelId="{1367F2D9-ACAF-4846-8840-4D1447ACF790}" type="parTrans" cxnId="{8EEEC402-A734-4391-BCAD-878EBA8C2A6C}">
      <dgm:prSet/>
      <dgm:spPr/>
      <dgm:t>
        <a:bodyPr/>
        <a:lstStyle/>
        <a:p>
          <a:endParaRPr lang="en-US"/>
        </a:p>
      </dgm:t>
    </dgm:pt>
    <dgm:pt modelId="{F66A5617-CA04-4C63-B590-F4C5D4EFDC77}" type="sibTrans" cxnId="{8EEEC402-A734-4391-BCAD-878EBA8C2A6C}">
      <dgm:prSet/>
      <dgm:spPr/>
      <dgm:t>
        <a:bodyPr/>
        <a:lstStyle/>
        <a:p>
          <a:endParaRPr lang="en-US"/>
        </a:p>
      </dgm:t>
    </dgm:pt>
    <dgm:pt modelId="{4E7064E3-DDA2-4F9A-964A-3E5A6A2F4FDE}">
      <dgm:prSet phldrT="[Text]"/>
      <dgm:spPr>
        <a:solidFill>
          <a:srgbClr val="3366FF"/>
        </a:solidFill>
      </dgm:spPr>
      <dgm:t>
        <a:bodyPr/>
        <a:lstStyle/>
        <a:p>
          <a:r>
            <a:rPr lang="ro-RO" dirty="0" smtClean="0"/>
            <a:t>Denumire   facultate</a:t>
          </a:r>
          <a:endParaRPr lang="en-US" dirty="0"/>
        </a:p>
      </dgm:t>
    </dgm:pt>
    <dgm:pt modelId="{F81137A8-8E7A-4F02-8B1E-6454C29FE8F3}" type="parTrans" cxnId="{7715FEFD-AC6B-4085-8CB0-260116932035}">
      <dgm:prSet/>
      <dgm:spPr/>
      <dgm:t>
        <a:bodyPr/>
        <a:lstStyle/>
        <a:p>
          <a:endParaRPr lang="en-US"/>
        </a:p>
      </dgm:t>
    </dgm:pt>
    <dgm:pt modelId="{4A0606B3-E4E0-4B52-8F12-264282CA3AB9}" type="sibTrans" cxnId="{7715FEFD-AC6B-4085-8CB0-260116932035}">
      <dgm:prSet/>
      <dgm:spPr/>
      <dgm:t>
        <a:bodyPr/>
        <a:lstStyle/>
        <a:p>
          <a:endParaRPr lang="en-US"/>
        </a:p>
      </dgm:t>
    </dgm:pt>
    <dgm:pt modelId="{1EE94C02-01F9-4EEB-BF58-6D58AA013B44}">
      <dgm:prSet phldrT="[Text]"/>
      <dgm:spPr>
        <a:solidFill>
          <a:srgbClr val="CCCCFF"/>
        </a:solidFill>
      </dgm:spPr>
      <dgm:t>
        <a:bodyPr/>
        <a:lstStyle/>
        <a:p>
          <a:r>
            <a:rPr lang="ro-RO" dirty="0" smtClean="0"/>
            <a:t>Program de     studiu</a:t>
          </a:r>
          <a:endParaRPr lang="en-US" dirty="0"/>
        </a:p>
      </dgm:t>
    </dgm:pt>
    <dgm:pt modelId="{FAC89393-BBC6-45A6-97FE-66FBC72E76D9}" type="parTrans" cxnId="{704DF3A4-9679-4517-91FE-9FA0C29A42A3}">
      <dgm:prSet/>
      <dgm:spPr/>
      <dgm:t>
        <a:bodyPr/>
        <a:lstStyle/>
        <a:p>
          <a:endParaRPr lang="en-US"/>
        </a:p>
      </dgm:t>
    </dgm:pt>
    <dgm:pt modelId="{58DCED77-9196-48B9-8DB9-30398F56C808}" type="sibTrans" cxnId="{704DF3A4-9679-4517-91FE-9FA0C29A42A3}">
      <dgm:prSet/>
      <dgm:spPr/>
      <dgm:t>
        <a:bodyPr/>
        <a:lstStyle/>
        <a:p>
          <a:endParaRPr lang="en-US"/>
        </a:p>
      </dgm:t>
    </dgm:pt>
    <dgm:pt modelId="{D2DB81FD-27CC-4BAD-AD3F-86B0BFB3BA85}">
      <dgm:prSet phldrT="[Text]"/>
      <dgm:spPr>
        <a:solidFill>
          <a:srgbClr val="99FF00"/>
        </a:solidFill>
      </dgm:spPr>
      <dgm:t>
        <a:bodyPr/>
        <a:lstStyle/>
        <a:p>
          <a:r>
            <a:rPr lang="ro-RO" dirty="0" smtClean="0"/>
            <a:t>Denumire   calificare</a:t>
          </a:r>
          <a:endParaRPr lang="en-US" dirty="0"/>
        </a:p>
      </dgm:t>
    </dgm:pt>
    <dgm:pt modelId="{9E00A6B3-875E-4437-9BE4-17D7D57FDFC9}" type="parTrans" cxnId="{3EB5F590-33AD-49AF-9BEC-A6E3824FCA1C}">
      <dgm:prSet/>
      <dgm:spPr/>
      <dgm:t>
        <a:bodyPr/>
        <a:lstStyle/>
        <a:p>
          <a:endParaRPr lang="en-US"/>
        </a:p>
      </dgm:t>
    </dgm:pt>
    <dgm:pt modelId="{F538212E-734C-46AF-BEBF-9DDADF71CA02}" type="sibTrans" cxnId="{3EB5F590-33AD-49AF-9BEC-A6E3824FCA1C}">
      <dgm:prSet/>
      <dgm:spPr/>
      <dgm:t>
        <a:bodyPr/>
        <a:lstStyle/>
        <a:p>
          <a:endParaRPr lang="en-US"/>
        </a:p>
      </dgm:t>
    </dgm:pt>
    <dgm:pt modelId="{ED93D14F-7087-4D97-A4B6-8CFC625A8934}">
      <dgm:prSet phldrT="[Text]"/>
      <dgm:spPr>
        <a:solidFill>
          <a:srgbClr val="99CCCC"/>
        </a:solidFill>
      </dgm:spPr>
      <dgm:t>
        <a:bodyPr/>
        <a:lstStyle/>
        <a:p>
          <a:r>
            <a:rPr lang="ro-RO" dirty="0" smtClean="0"/>
            <a:t>Nivel                 CNC</a:t>
          </a:r>
          <a:endParaRPr lang="en-US" dirty="0"/>
        </a:p>
      </dgm:t>
    </dgm:pt>
    <dgm:pt modelId="{8B335D1C-F77F-4FEA-AA3F-A61160A9E9D3}" type="parTrans" cxnId="{4CB55862-B866-4148-B03E-727F48B8D518}">
      <dgm:prSet/>
      <dgm:spPr/>
      <dgm:t>
        <a:bodyPr/>
        <a:lstStyle/>
        <a:p>
          <a:endParaRPr lang="en-US"/>
        </a:p>
      </dgm:t>
    </dgm:pt>
    <dgm:pt modelId="{778B0561-137E-4F8A-B8DB-1253779F72E5}" type="sibTrans" cxnId="{4CB55862-B866-4148-B03E-727F48B8D518}">
      <dgm:prSet/>
      <dgm:spPr/>
      <dgm:t>
        <a:bodyPr/>
        <a:lstStyle/>
        <a:p>
          <a:endParaRPr lang="en-US"/>
        </a:p>
      </dgm:t>
    </dgm:pt>
    <dgm:pt modelId="{0DEA9D75-EA13-4FBC-818C-0691E43A039C}" type="pres">
      <dgm:prSet presAssocID="{9DB5F2CA-08BE-4B0F-B790-DC2B7F80F6A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300E9D-599F-417C-AAC9-72FC936D8D1F}" type="pres">
      <dgm:prSet presAssocID="{9DB5F2CA-08BE-4B0F-B790-DC2B7F80F6A5}" presName="matrix" presStyleCnt="0"/>
      <dgm:spPr/>
    </dgm:pt>
    <dgm:pt modelId="{2DA0DD94-14BE-4FA9-854C-C195FA6426D2}" type="pres">
      <dgm:prSet presAssocID="{9DB5F2CA-08BE-4B0F-B790-DC2B7F80F6A5}" presName="tile1" presStyleLbl="node1" presStyleIdx="0" presStyleCnt="4"/>
      <dgm:spPr/>
      <dgm:t>
        <a:bodyPr/>
        <a:lstStyle/>
        <a:p>
          <a:endParaRPr lang="en-US"/>
        </a:p>
      </dgm:t>
    </dgm:pt>
    <dgm:pt modelId="{7604B90F-8778-405E-9671-5F43CAC39DAD}" type="pres">
      <dgm:prSet presAssocID="{9DB5F2CA-08BE-4B0F-B790-DC2B7F80F6A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48B516-7C9B-407C-9E80-FA8EBB266F8B}" type="pres">
      <dgm:prSet presAssocID="{9DB5F2CA-08BE-4B0F-B790-DC2B7F80F6A5}" presName="tile2" presStyleLbl="node1" presStyleIdx="1" presStyleCnt="4"/>
      <dgm:spPr/>
      <dgm:t>
        <a:bodyPr/>
        <a:lstStyle/>
        <a:p>
          <a:endParaRPr lang="en-US"/>
        </a:p>
      </dgm:t>
    </dgm:pt>
    <dgm:pt modelId="{FB56DE27-10ED-4BF2-8038-0668E6257745}" type="pres">
      <dgm:prSet presAssocID="{9DB5F2CA-08BE-4B0F-B790-DC2B7F80F6A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F9A735-A7C8-4FC4-9F68-343AA515A40E}" type="pres">
      <dgm:prSet presAssocID="{9DB5F2CA-08BE-4B0F-B790-DC2B7F80F6A5}" presName="tile3" presStyleLbl="node1" presStyleIdx="2" presStyleCnt="4"/>
      <dgm:spPr/>
      <dgm:t>
        <a:bodyPr/>
        <a:lstStyle/>
        <a:p>
          <a:endParaRPr lang="en-US"/>
        </a:p>
      </dgm:t>
    </dgm:pt>
    <dgm:pt modelId="{65EF7968-5572-421D-809B-A03948DC4E2C}" type="pres">
      <dgm:prSet presAssocID="{9DB5F2CA-08BE-4B0F-B790-DC2B7F80F6A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F2BC11-1776-4A29-826D-859FEDCF6F9F}" type="pres">
      <dgm:prSet presAssocID="{9DB5F2CA-08BE-4B0F-B790-DC2B7F80F6A5}" presName="tile4" presStyleLbl="node1" presStyleIdx="3" presStyleCnt="4"/>
      <dgm:spPr/>
      <dgm:t>
        <a:bodyPr/>
        <a:lstStyle/>
        <a:p>
          <a:endParaRPr lang="en-US"/>
        </a:p>
      </dgm:t>
    </dgm:pt>
    <dgm:pt modelId="{244DA389-A739-4F39-BA21-31E4F32CF075}" type="pres">
      <dgm:prSet presAssocID="{9DB5F2CA-08BE-4B0F-B790-DC2B7F80F6A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8B9775-0E74-4B8C-980B-6E558C2F975C}" type="pres">
      <dgm:prSet presAssocID="{9DB5F2CA-08BE-4B0F-B790-DC2B7F80F6A5}" presName="centerTile" presStyleLbl="fgShp" presStyleIdx="0" presStyleCnt="1" custScaleX="115044" custLinFactNeighborX="2950" custLinFactNeighborY="576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7715FEFD-AC6B-4085-8CB0-260116932035}" srcId="{D8782D4C-E04D-4095-8DDC-46243A2991BE}" destId="{4E7064E3-DDA2-4F9A-964A-3E5A6A2F4FDE}" srcOrd="0" destOrd="0" parTransId="{F81137A8-8E7A-4F02-8B1E-6454C29FE8F3}" sibTransId="{4A0606B3-E4E0-4B52-8F12-264282CA3AB9}"/>
    <dgm:cxn modelId="{7B2B2295-71FC-7D4E-AF51-FFB7C7D3B45E}" type="presOf" srcId="{1EE94C02-01F9-4EEB-BF58-6D58AA013B44}" destId="{2848B516-7C9B-407C-9E80-FA8EBB266F8B}" srcOrd="0" destOrd="0" presId="urn:microsoft.com/office/officeart/2005/8/layout/matrix1"/>
    <dgm:cxn modelId="{A5C2FD6A-6DF7-FC4B-9960-F0048B0AF300}" type="presOf" srcId="{9DB5F2CA-08BE-4B0F-B790-DC2B7F80F6A5}" destId="{0DEA9D75-EA13-4FBC-818C-0691E43A039C}" srcOrd="0" destOrd="0" presId="urn:microsoft.com/office/officeart/2005/8/layout/matrix1"/>
    <dgm:cxn modelId="{6AF13720-FBE1-934B-8361-BE2EB04DB573}" type="presOf" srcId="{ED93D14F-7087-4D97-A4B6-8CFC625A8934}" destId="{244DA389-A739-4F39-BA21-31E4F32CF075}" srcOrd="1" destOrd="0" presId="urn:microsoft.com/office/officeart/2005/8/layout/matrix1"/>
    <dgm:cxn modelId="{5D395C42-B9CB-2E49-9083-AC9BEBF6AC3C}" type="presOf" srcId="{1EE94C02-01F9-4EEB-BF58-6D58AA013B44}" destId="{FB56DE27-10ED-4BF2-8038-0668E6257745}" srcOrd="1" destOrd="0" presId="urn:microsoft.com/office/officeart/2005/8/layout/matrix1"/>
    <dgm:cxn modelId="{7CAB7525-918B-0545-9819-4263DEDF66B6}" type="presOf" srcId="{D2DB81FD-27CC-4BAD-AD3F-86B0BFB3BA85}" destId="{65EF7968-5572-421D-809B-A03948DC4E2C}" srcOrd="1" destOrd="0" presId="urn:microsoft.com/office/officeart/2005/8/layout/matrix1"/>
    <dgm:cxn modelId="{B51FA437-34EF-F64C-A8F0-7DA9D33A6DC1}" type="presOf" srcId="{D2DB81FD-27CC-4BAD-AD3F-86B0BFB3BA85}" destId="{5FF9A735-A7C8-4FC4-9F68-343AA515A40E}" srcOrd="0" destOrd="0" presId="urn:microsoft.com/office/officeart/2005/8/layout/matrix1"/>
    <dgm:cxn modelId="{704DF3A4-9679-4517-91FE-9FA0C29A42A3}" srcId="{D8782D4C-E04D-4095-8DDC-46243A2991BE}" destId="{1EE94C02-01F9-4EEB-BF58-6D58AA013B44}" srcOrd="1" destOrd="0" parTransId="{FAC89393-BBC6-45A6-97FE-66FBC72E76D9}" sibTransId="{58DCED77-9196-48B9-8DB9-30398F56C808}"/>
    <dgm:cxn modelId="{8EEEC402-A734-4391-BCAD-878EBA8C2A6C}" srcId="{9DB5F2CA-08BE-4B0F-B790-DC2B7F80F6A5}" destId="{D8782D4C-E04D-4095-8DDC-46243A2991BE}" srcOrd="0" destOrd="0" parTransId="{1367F2D9-ACAF-4846-8840-4D1447ACF790}" sibTransId="{F66A5617-CA04-4C63-B590-F4C5D4EFDC77}"/>
    <dgm:cxn modelId="{80331C81-C119-3148-9043-94C766136D1B}" type="presOf" srcId="{4E7064E3-DDA2-4F9A-964A-3E5A6A2F4FDE}" destId="{7604B90F-8778-405E-9671-5F43CAC39DAD}" srcOrd="1" destOrd="0" presId="urn:microsoft.com/office/officeart/2005/8/layout/matrix1"/>
    <dgm:cxn modelId="{AAD9CDC2-9452-D94F-BE4B-A95FC7B90482}" type="presOf" srcId="{D8782D4C-E04D-4095-8DDC-46243A2991BE}" destId="{518B9775-0E74-4B8C-980B-6E558C2F975C}" srcOrd="0" destOrd="0" presId="urn:microsoft.com/office/officeart/2005/8/layout/matrix1"/>
    <dgm:cxn modelId="{EFD6DFA9-D408-5E47-8184-22E6AB0945D7}" type="presOf" srcId="{ED93D14F-7087-4D97-A4B6-8CFC625A8934}" destId="{37F2BC11-1776-4A29-826D-859FEDCF6F9F}" srcOrd="0" destOrd="0" presId="urn:microsoft.com/office/officeart/2005/8/layout/matrix1"/>
    <dgm:cxn modelId="{4CB55862-B866-4148-B03E-727F48B8D518}" srcId="{D8782D4C-E04D-4095-8DDC-46243A2991BE}" destId="{ED93D14F-7087-4D97-A4B6-8CFC625A8934}" srcOrd="3" destOrd="0" parTransId="{8B335D1C-F77F-4FEA-AA3F-A61160A9E9D3}" sibTransId="{778B0561-137E-4F8A-B8DB-1253779F72E5}"/>
    <dgm:cxn modelId="{3EB5F590-33AD-49AF-9BEC-A6E3824FCA1C}" srcId="{D8782D4C-E04D-4095-8DDC-46243A2991BE}" destId="{D2DB81FD-27CC-4BAD-AD3F-86B0BFB3BA85}" srcOrd="2" destOrd="0" parTransId="{9E00A6B3-875E-4437-9BE4-17D7D57FDFC9}" sibTransId="{F538212E-734C-46AF-BEBF-9DDADF71CA02}"/>
    <dgm:cxn modelId="{DBA5DED5-27EE-EF4C-9F4F-9D35615FA0FB}" type="presOf" srcId="{4E7064E3-DDA2-4F9A-964A-3E5A6A2F4FDE}" destId="{2DA0DD94-14BE-4FA9-854C-C195FA6426D2}" srcOrd="0" destOrd="0" presId="urn:microsoft.com/office/officeart/2005/8/layout/matrix1"/>
    <dgm:cxn modelId="{DB0EA701-073F-0E4D-8901-DE654124D127}" type="presParOf" srcId="{0DEA9D75-EA13-4FBC-818C-0691E43A039C}" destId="{39300E9D-599F-417C-AAC9-72FC936D8D1F}" srcOrd="0" destOrd="0" presId="urn:microsoft.com/office/officeart/2005/8/layout/matrix1"/>
    <dgm:cxn modelId="{A7FBCAC3-ACF1-3E42-A8FD-4B670F206423}" type="presParOf" srcId="{39300E9D-599F-417C-AAC9-72FC936D8D1F}" destId="{2DA0DD94-14BE-4FA9-854C-C195FA6426D2}" srcOrd="0" destOrd="0" presId="urn:microsoft.com/office/officeart/2005/8/layout/matrix1"/>
    <dgm:cxn modelId="{36BD06C2-76EF-E044-813F-43DFCAE7786F}" type="presParOf" srcId="{39300E9D-599F-417C-AAC9-72FC936D8D1F}" destId="{7604B90F-8778-405E-9671-5F43CAC39DAD}" srcOrd="1" destOrd="0" presId="urn:microsoft.com/office/officeart/2005/8/layout/matrix1"/>
    <dgm:cxn modelId="{BAFD54A2-58F2-E640-B6A9-56E981AAB7DC}" type="presParOf" srcId="{39300E9D-599F-417C-AAC9-72FC936D8D1F}" destId="{2848B516-7C9B-407C-9E80-FA8EBB266F8B}" srcOrd="2" destOrd="0" presId="urn:microsoft.com/office/officeart/2005/8/layout/matrix1"/>
    <dgm:cxn modelId="{35EAFDE5-4E8E-AE4B-A40F-773E87FCD859}" type="presParOf" srcId="{39300E9D-599F-417C-AAC9-72FC936D8D1F}" destId="{FB56DE27-10ED-4BF2-8038-0668E6257745}" srcOrd="3" destOrd="0" presId="urn:microsoft.com/office/officeart/2005/8/layout/matrix1"/>
    <dgm:cxn modelId="{DF9973E0-0DC3-2C43-AEA2-886C78EB0662}" type="presParOf" srcId="{39300E9D-599F-417C-AAC9-72FC936D8D1F}" destId="{5FF9A735-A7C8-4FC4-9F68-343AA515A40E}" srcOrd="4" destOrd="0" presId="urn:microsoft.com/office/officeart/2005/8/layout/matrix1"/>
    <dgm:cxn modelId="{CBE50126-7CEF-9F4F-90FC-4E8356D407CD}" type="presParOf" srcId="{39300E9D-599F-417C-AAC9-72FC936D8D1F}" destId="{65EF7968-5572-421D-809B-A03948DC4E2C}" srcOrd="5" destOrd="0" presId="urn:microsoft.com/office/officeart/2005/8/layout/matrix1"/>
    <dgm:cxn modelId="{F517B473-E395-A447-9DB9-5F7E95393E93}" type="presParOf" srcId="{39300E9D-599F-417C-AAC9-72FC936D8D1F}" destId="{37F2BC11-1776-4A29-826D-859FEDCF6F9F}" srcOrd="6" destOrd="0" presId="urn:microsoft.com/office/officeart/2005/8/layout/matrix1"/>
    <dgm:cxn modelId="{C7BDD7A6-1E71-474B-8F88-6AAE4E077AB0}" type="presParOf" srcId="{39300E9D-599F-417C-AAC9-72FC936D8D1F}" destId="{244DA389-A739-4F39-BA21-31E4F32CF075}" srcOrd="7" destOrd="0" presId="urn:microsoft.com/office/officeart/2005/8/layout/matrix1"/>
    <dgm:cxn modelId="{B5B3DB73-1FE4-A544-A71C-4BDEB54169FC}" type="presParOf" srcId="{0DEA9D75-EA13-4FBC-818C-0691E43A039C}" destId="{518B9775-0E74-4B8C-980B-6E558C2F975C}" srcOrd="1" destOrd="0" presId="urn:microsoft.com/office/officeart/2005/8/layout/matrix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74B27D0-D727-45E4-BBC4-55A74EA5C30F}" type="doc">
      <dgm:prSet loTypeId="urn:microsoft.com/office/officeart/2005/8/layout/chevron1" loCatId="process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DB58CC19-582E-4162-A92E-2F7A765CD731}">
      <dgm:prSet phldrT="[Text]" custT="1"/>
      <dgm:spPr>
        <a:solidFill>
          <a:srgbClr val="CCFF66"/>
        </a:solidFill>
      </dgm:spPr>
      <dgm:t>
        <a:bodyPr/>
        <a:lstStyle/>
        <a:p>
          <a:r>
            <a:rPr lang="ro-RO" sz="1800" b="1" dirty="0" smtClean="0">
              <a:latin typeface="Times New Roman"/>
              <a:cs typeface="Times New Roman"/>
            </a:rPr>
            <a:t>Cod COR</a:t>
          </a:r>
          <a:endParaRPr lang="en-US" sz="1800" b="1" dirty="0">
            <a:latin typeface="Times New Roman"/>
            <a:cs typeface="Times New Roman"/>
          </a:endParaRPr>
        </a:p>
      </dgm:t>
    </dgm:pt>
    <dgm:pt modelId="{45AECA19-D887-4815-BF29-483774F055AB}" type="parTrans" cxnId="{C36F0609-4ED1-45EA-9301-F69D897CDB3C}">
      <dgm:prSet/>
      <dgm:spPr/>
      <dgm:t>
        <a:bodyPr/>
        <a:lstStyle/>
        <a:p>
          <a:endParaRPr lang="en-US"/>
        </a:p>
      </dgm:t>
    </dgm:pt>
    <dgm:pt modelId="{448C7418-4560-4BFD-9140-7E231B577744}" type="sibTrans" cxnId="{C36F0609-4ED1-45EA-9301-F69D897CDB3C}">
      <dgm:prSet/>
      <dgm:spPr/>
      <dgm:t>
        <a:bodyPr/>
        <a:lstStyle/>
        <a:p>
          <a:endParaRPr lang="en-US"/>
        </a:p>
      </dgm:t>
    </dgm:pt>
    <dgm:pt modelId="{11F5A032-C2BC-4B8D-8F2C-9AA7C82A98AF}">
      <dgm:prSet phldrT="[Text]" custT="1"/>
      <dgm:spPr>
        <a:solidFill>
          <a:srgbClr val="99FF99"/>
        </a:solidFill>
      </dgm:spPr>
      <dgm:t>
        <a:bodyPr/>
        <a:lstStyle/>
        <a:p>
          <a:r>
            <a:rPr lang="ro-RO" sz="1800" b="1" dirty="0" smtClean="0">
              <a:latin typeface="Times New Roman"/>
              <a:cs typeface="Times New Roman"/>
            </a:rPr>
            <a:t>Calificare</a:t>
          </a:r>
          <a:endParaRPr lang="en-US" sz="1800" b="1" dirty="0">
            <a:latin typeface="Times New Roman"/>
            <a:cs typeface="Times New Roman"/>
          </a:endParaRPr>
        </a:p>
      </dgm:t>
    </dgm:pt>
    <dgm:pt modelId="{D52A16C8-ACB2-479E-AC64-A526F469DA56}" type="parTrans" cxnId="{28967DED-982A-40F5-824B-70FB64ADE96F}">
      <dgm:prSet/>
      <dgm:spPr/>
      <dgm:t>
        <a:bodyPr/>
        <a:lstStyle/>
        <a:p>
          <a:endParaRPr lang="en-US"/>
        </a:p>
      </dgm:t>
    </dgm:pt>
    <dgm:pt modelId="{801C5875-B388-4F62-8C09-CED034B2490D}" type="sibTrans" cxnId="{28967DED-982A-40F5-824B-70FB64ADE96F}">
      <dgm:prSet/>
      <dgm:spPr/>
      <dgm:t>
        <a:bodyPr/>
        <a:lstStyle/>
        <a:p>
          <a:endParaRPr lang="en-US"/>
        </a:p>
      </dgm:t>
    </dgm:pt>
    <dgm:pt modelId="{0CA2753B-E964-4A2F-A8EE-031FB2DF5378}">
      <dgm:prSet phldrT="[Text]" custT="1"/>
      <dgm:spPr/>
      <dgm:t>
        <a:bodyPr/>
        <a:lstStyle/>
        <a:p>
          <a:r>
            <a:rPr lang="ro-RO" sz="1800" b="1" dirty="0" smtClean="0">
              <a:latin typeface="Times New Roman"/>
              <a:cs typeface="Times New Roman"/>
            </a:rPr>
            <a:t>Program de studiu</a:t>
          </a:r>
          <a:endParaRPr lang="en-US" sz="1800" b="1" dirty="0">
            <a:latin typeface="Times New Roman"/>
            <a:cs typeface="Times New Roman"/>
          </a:endParaRPr>
        </a:p>
      </dgm:t>
    </dgm:pt>
    <dgm:pt modelId="{991759E9-6E82-40F2-A5B3-41DA1F85B686}" type="parTrans" cxnId="{BCB0AD9E-D72E-4FD5-8BCC-E63754EC3762}">
      <dgm:prSet/>
      <dgm:spPr/>
      <dgm:t>
        <a:bodyPr/>
        <a:lstStyle/>
        <a:p>
          <a:endParaRPr lang="en-US"/>
        </a:p>
      </dgm:t>
    </dgm:pt>
    <dgm:pt modelId="{52BDEEB1-E951-4C9F-AAAE-47081E7FD2A7}" type="sibTrans" cxnId="{BCB0AD9E-D72E-4FD5-8BCC-E63754EC3762}">
      <dgm:prSet/>
      <dgm:spPr/>
      <dgm:t>
        <a:bodyPr/>
        <a:lstStyle/>
        <a:p>
          <a:endParaRPr lang="en-US"/>
        </a:p>
      </dgm:t>
    </dgm:pt>
    <dgm:pt modelId="{84CC8D31-BE7C-40BD-994C-2980843A5C6A}">
      <dgm:prSet phldrT="[Text]" custT="1"/>
      <dgm:spPr>
        <a:solidFill>
          <a:srgbClr val="00CC00"/>
        </a:solidFill>
      </dgm:spPr>
      <dgm:t>
        <a:bodyPr/>
        <a:lstStyle/>
        <a:p>
          <a:r>
            <a:rPr lang="ro-RO" sz="1800" b="1" dirty="0" smtClean="0">
              <a:latin typeface="Times New Roman"/>
              <a:cs typeface="Times New Roman"/>
            </a:rPr>
            <a:t>Universitate</a:t>
          </a:r>
          <a:endParaRPr lang="en-US" sz="1800" b="1" dirty="0">
            <a:latin typeface="Times New Roman"/>
            <a:cs typeface="Times New Roman"/>
          </a:endParaRPr>
        </a:p>
      </dgm:t>
    </dgm:pt>
    <dgm:pt modelId="{AFA3486E-7D91-4AD1-A738-74099E9D78F9}" type="parTrans" cxnId="{06AFF412-217E-463E-ABC3-6100353558BE}">
      <dgm:prSet/>
      <dgm:spPr/>
      <dgm:t>
        <a:bodyPr/>
        <a:lstStyle/>
        <a:p>
          <a:endParaRPr lang="en-US"/>
        </a:p>
      </dgm:t>
    </dgm:pt>
    <dgm:pt modelId="{900AEEE8-CCF2-4400-8D2E-2049D3141A1D}" type="sibTrans" cxnId="{06AFF412-217E-463E-ABC3-6100353558BE}">
      <dgm:prSet/>
      <dgm:spPr/>
      <dgm:t>
        <a:bodyPr/>
        <a:lstStyle/>
        <a:p>
          <a:endParaRPr lang="en-US"/>
        </a:p>
      </dgm:t>
    </dgm:pt>
    <dgm:pt modelId="{99736E80-6166-442F-820E-1FE7C879996D}" type="pres">
      <dgm:prSet presAssocID="{874B27D0-D727-45E4-BBC4-55A74EA5C3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21BDBB-E51C-4393-9BBF-51F13170FCC0}" type="pres">
      <dgm:prSet presAssocID="{DB58CC19-582E-4162-A92E-2F7A765CD73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D6937-179A-4DE8-BB64-C9CC6245CF93}" type="pres">
      <dgm:prSet presAssocID="{448C7418-4560-4BFD-9140-7E231B577744}" presName="parTxOnlySpace" presStyleCnt="0"/>
      <dgm:spPr/>
    </dgm:pt>
    <dgm:pt modelId="{BE2F4C62-D14A-4B36-A30C-370AF7DE54D2}" type="pres">
      <dgm:prSet presAssocID="{11F5A032-C2BC-4B8D-8F2C-9AA7C82A98A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59154-26B6-4A8D-9665-2750957692F7}" type="pres">
      <dgm:prSet presAssocID="{801C5875-B388-4F62-8C09-CED034B2490D}" presName="parTxOnlySpace" presStyleCnt="0"/>
      <dgm:spPr/>
    </dgm:pt>
    <dgm:pt modelId="{E93D59C7-E1F7-456D-B262-0A1E7279B211}" type="pres">
      <dgm:prSet presAssocID="{0CA2753B-E964-4A2F-A8EE-031FB2DF537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6F597-CB2A-44BB-AE01-35D59BA7D7C7}" type="pres">
      <dgm:prSet presAssocID="{52BDEEB1-E951-4C9F-AAAE-47081E7FD2A7}" presName="parTxOnlySpace" presStyleCnt="0"/>
      <dgm:spPr/>
    </dgm:pt>
    <dgm:pt modelId="{AF8662B3-8728-4DE9-9777-610B67A31300}" type="pres">
      <dgm:prSet presAssocID="{84CC8D31-BE7C-40BD-994C-2980843A5C6A}" presName="parTxOnly" presStyleLbl="node1" presStyleIdx="3" presStyleCnt="4" custLinFactX="3308" custLinFactNeighborX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B0AD9E-D72E-4FD5-8BCC-E63754EC3762}" srcId="{874B27D0-D727-45E4-BBC4-55A74EA5C30F}" destId="{0CA2753B-E964-4A2F-A8EE-031FB2DF5378}" srcOrd="2" destOrd="0" parTransId="{991759E9-6E82-40F2-A5B3-41DA1F85B686}" sibTransId="{52BDEEB1-E951-4C9F-AAAE-47081E7FD2A7}"/>
    <dgm:cxn modelId="{06AFF412-217E-463E-ABC3-6100353558BE}" srcId="{874B27D0-D727-45E4-BBC4-55A74EA5C30F}" destId="{84CC8D31-BE7C-40BD-994C-2980843A5C6A}" srcOrd="3" destOrd="0" parTransId="{AFA3486E-7D91-4AD1-A738-74099E9D78F9}" sibTransId="{900AEEE8-CCF2-4400-8D2E-2049D3141A1D}"/>
    <dgm:cxn modelId="{AED0FAB6-0CD8-DE4C-87B8-20ED14A7EABB}" type="presOf" srcId="{DB58CC19-582E-4162-A92E-2F7A765CD731}" destId="{5A21BDBB-E51C-4393-9BBF-51F13170FCC0}" srcOrd="0" destOrd="0" presId="urn:microsoft.com/office/officeart/2005/8/layout/chevron1"/>
    <dgm:cxn modelId="{28967DED-982A-40F5-824B-70FB64ADE96F}" srcId="{874B27D0-D727-45E4-BBC4-55A74EA5C30F}" destId="{11F5A032-C2BC-4B8D-8F2C-9AA7C82A98AF}" srcOrd="1" destOrd="0" parTransId="{D52A16C8-ACB2-479E-AC64-A526F469DA56}" sibTransId="{801C5875-B388-4F62-8C09-CED034B2490D}"/>
    <dgm:cxn modelId="{F9EF4271-6C56-7A43-A41C-EAD8C30D28F3}" type="presOf" srcId="{11F5A032-C2BC-4B8D-8F2C-9AA7C82A98AF}" destId="{BE2F4C62-D14A-4B36-A30C-370AF7DE54D2}" srcOrd="0" destOrd="0" presId="urn:microsoft.com/office/officeart/2005/8/layout/chevron1"/>
    <dgm:cxn modelId="{546D043E-690A-1645-9C48-F7B61B48E187}" type="presOf" srcId="{874B27D0-D727-45E4-BBC4-55A74EA5C30F}" destId="{99736E80-6166-442F-820E-1FE7C879996D}" srcOrd="0" destOrd="0" presId="urn:microsoft.com/office/officeart/2005/8/layout/chevron1"/>
    <dgm:cxn modelId="{C36F0609-4ED1-45EA-9301-F69D897CDB3C}" srcId="{874B27D0-D727-45E4-BBC4-55A74EA5C30F}" destId="{DB58CC19-582E-4162-A92E-2F7A765CD731}" srcOrd="0" destOrd="0" parTransId="{45AECA19-D887-4815-BF29-483774F055AB}" sibTransId="{448C7418-4560-4BFD-9140-7E231B577744}"/>
    <dgm:cxn modelId="{B4B1C388-7F5A-B046-9BDC-965697BB869F}" type="presOf" srcId="{84CC8D31-BE7C-40BD-994C-2980843A5C6A}" destId="{AF8662B3-8728-4DE9-9777-610B67A31300}" srcOrd="0" destOrd="0" presId="urn:microsoft.com/office/officeart/2005/8/layout/chevron1"/>
    <dgm:cxn modelId="{48BC04D7-DF97-4748-93B8-2C720E56F4C8}" type="presOf" srcId="{0CA2753B-E964-4A2F-A8EE-031FB2DF5378}" destId="{E93D59C7-E1F7-456D-B262-0A1E7279B211}" srcOrd="0" destOrd="0" presId="urn:microsoft.com/office/officeart/2005/8/layout/chevron1"/>
    <dgm:cxn modelId="{2CC19B36-434A-B24C-896A-E0CF7CCF8826}" type="presParOf" srcId="{99736E80-6166-442F-820E-1FE7C879996D}" destId="{5A21BDBB-E51C-4393-9BBF-51F13170FCC0}" srcOrd="0" destOrd="0" presId="urn:microsoft.com/office/officeart/2005/8/layout/chevron1"/>
    <dgm:cxn modelId="{BDA52602-6B2F-5448-91EA-AFC5EDA56802}" type="presParOf" srcId="{99736E80-6166-442F-820E-1FE7C879996D}" destId="{654D6937-179A-4DE8-BB64-C9CC6245CF93}" srcOrd="1" destOrd="0" presId="urn:microsoft.com/office/officeart/2005/8/layout/chevron1"/>
    <dgm:cxn modelId="{02F997CE-267B-CF48-907C-14F79D3ED9DC}" type="presParOf" srcId="{99736E80-6166-442F-820E-1FE7C879996D}" destId="{BE2F4C62-D14A-4B36-A30C-370AF7DE54D2}" srcOrd="2" destOrd="0" presId="urn:microsoft.com/office/officeart/2005/8/layout/chevron1"/>
    <dgm:cxn modelId="{53A13B8A-90A7-2E4B-86E4-CDDB29426C88}" type="presParOf" srcId="{99736E80-6166-442F-820E-1FE7C879996D}" destId="{3EF59154-26B6-4A8D-9665-2750957692F7}" srcOrd="3" destOrd="0" presId="urn:microsoft.com/office/officeart/2005/8/layout/chevron1"/>
    <dgm:cxn modelId="{A02D08FB-00BB-DA47-B4C1-63396B1DBD39}" type="presParOf" srcId="{99736E80-6166-442F-820E-1FE7C879996D}" destId="{E93D59C7-E1F7-456D-B262-0A1E7279B211}" srcOrd="4" destOrd="0" presId="urn:microsoft.com/office/officeart/2005/8/layout/chevron1"/>
    <dgm:cxn modelId="{AEBD7307-FBB7-D140-90AF-5BBE6C361460}" type="presParOf" srcId="{99736E80-6166-442F-820E-1FE7C879996D}" destId="{29C6F597-CB2A-44BB-AE01-35D59BA7D7C7}" srcOrd="5" destOrd="0" presId="urn:microsoft.com/office/officeart/2005/8/layout/chevron1"/>
    <dgm:cxn modelId="{2F102F01-D418-FE4F-A1E8-A2A8EE36DDA2}" type="presParOf" srcId="{99736E80-6166-442F-820E-1FE7C879996D}" destId="{AF8662B3-8728-4DE9-9777-610B67A31300}" srcOrd="6" destOrd="0" presId="urn:microsoft.com/office/officeart/2005/8/layout/chevron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4B27D0-D727-45E4-BBC4-55A74EA5C30F}" type="doc">
      <dgm:prSet loTypeId="urn:microsoft.com/office/officeart/2005/8/layout/chevron1" loCatId="process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DB58CC19-582E-4162-A92E-2F7A765CD731}">
      <dgm:prSet phldrT="[Text]" custT="1"/>
      <dgm:spPr/>
      <dgm:t>
        <a:bodyPr/>
        <a:lstStyle/>
        <a:p>
          <a:r>
            <a:rPr lang="ro-RO" sz="1800" b="1" dirty="0" smtClean="0">
              <a:latin typeface="Times New Roman"/>
              <a:cs typeface="Times New Roman"/>
            </a:rPr>
            <a:t>Nivel CNC</a:t>
          </a:r>
          <a:endParaRPr lang="en-US" sz="1800" b="1" dirty="0">
            <a:latin typeface="Times New Roman"/>
            <a:cs typeface="Times New Roman"/>
          </a:endParaRPr>
        </a:p>
      </dgm:t>
    </dgm:pt>
    <dgm:pt modelId="{45AECA19-D887-4815-BF29-483774F055AB}" type="parTrans" cxnId="{C36F0609-4ED1-45EA-9301-F69D897CDB3C}">
      <dgm:prSet/>
      <dgm:spPr/>
      <dgm:t>
        <a:bodyPr/>
        <a:lstStyle/>
        <a:p>
          <a:endParaRPr lang="en-US"/>
        </a:p>
      </dgm:t>
    </dgm:pt>
    <dgm:pt modelId="{448C7418-4560-4BFD-9140-7E231B577744}" type="sibTrans" cxnId="{C36F0609-4ED1-45EA-9301-F69D897CDB3C}">
      <dgm:prSet/>
      <dgm:spPr/>
      <dgm:t>
        <a:bodyPr/>
        <a:lstStyle/>
        <a:p>
          <a:endParaRPr lang="en-US"/>
        </a:p>
      </dgm:t>
    </dgm:pt>
    <dgm:pt modelId="{11F5A032-C2BC-4B8D-8F2C-9AA7C82A98AF}">
      <dgm:prSet phldrT="[Text]" custT="1"/>
      <dgm:spPr/>
      <dgm:t>
        <a:bodyPr/>
        <a:lstStyle/>
        <a:p>
          <a:r>
            <a:rPr lang="ro-RO" sz="1800" b="1" dirty="0" smtClean="0">
              <a:latin typeface="Times New Roman"/>
              <a:cs typeface="Times New Roman"/>
            </a:rPr>
            <a:t>Calificare</a:t>
          </a:r>
          <a:endParaRPr lang="en-US" sz="1800" b="1" dirty="0">
            <a:latin typeface="Times New Roman"/>
            <a:cs typeface="Times New Roman"/>
          </a:endParaRPr>
        </a:p>
      </dgm:t>
    </dgm:pt>
    <dgm:pt modelId="{D52A16C8-ACB2-479E-AC64-A526F469DA56}" type="parTrans" cxnId="{28967DED-982A-40F5-824B-70FB64ADE96F}">
      <dgm:prSet/>
      <dgm:spPr/>
      <dgm:t>
        <a:bodyPr/>
        <a:lstStyle/>
        <a:p>
          <a:endParaRPr lang="en-US"/>
        </a:p>
      </dgm:t>
    </dgm:pt>
    <dgm:pt modelId="{801C5875-B388-4F62-8C09-CED034B2490D}" type="sibTrans" cxnId="{28967DED-982A-40F5-824B-70FB64ADE96F}">
      <dgm:prSet/>
      <dgm:spPr/>
      <dgm:t>
        <a:bodyPr/>
        <a:lstStyle/>
        <a:p>
          <a:endParaRPr lang="en-US"/>
        </a:p>
      </dgm:t>
    </dgm:pt>
    <dgm:pt modelId="{0CA2753B-E964-4A2F-A8EE-031FB2DF5378}">
      <dgm:prSet phldrT="[Text]" custT="1"/>
      <dgm:spPr/>
      <dgm:t>
        <a:bodyPr/>
        <a:lstStyle/>
        <a:p>
          <a:r>
            <a:rPr lang="ro-RO" sz="1800" b="1" dirty="0" smtClean="0">
              <a:latin typeface="Times New Roman"/>
              <a:cs typeface="Times New Roman"/>
            </a:rPr>
            <a:t>Program de studiu</a:t>
          </a:r>
          <a:endParaRPr lang="en-US" sz="1800" b="1" dirty="0">
            <a:latin typeface="Times New Roman"/>
            <a:cs typeface="Times New Roman"/>
          </a:endParaRPr>
        </a:p>
      </dgm:t>
    </dgm:pt>
    <dgm:pt modelId="{991759E9-6E82-40F2-A5B3-41DA1F85B686}" type="parTrans" cxnId="{BCB0AD9E-D72E-4FD5-8BCC-E63754EC3762}">
      <dgm:prSet/>
      <dgm:spPr/>
      <dgm:t>
        <a:bodyPr/>
        <a:lstStyle/>
        <a:p>
          <a:endParaRPr lang="en-US"/>
        </a:p>
      </dgm:t>
    </dgm:pt>
    <dgm:pt modelId="{52BDEEB1-E951-4C9F-AAAE-47081E7FD2A7}" type="sibTrans" cxnId="{BCB0AD9E-D72E-4FD5-8BCC-E63754EC3762}">
      <dgm:prSet/>
      <dgm:spPr/>
      <dgm:t>
        <a:bodyPr/>
        <a:lstStyle/>
        <a:p>
          <a:endParaRPr lang="en-US"/>
        </a:p>
      </dgm:t>
    </dgm:pt>
    <dgm:pt modelId="{84CC8D31-BE7C-40BD-994C-2980843A5C6A}">
      <dgm:prSet phldrT="[Text]" custT="1"/>
      <dgm:spPr/>
      <dgm:t>
        <a:bodyPr/>
        <a:lstStyle/>
        <a:p>
          <a:r>
            <a:rPr lang="ro-RO" sz="1800" b="1" dirty="0" smtClean="0">
              <a:latin typeface="Times New Roman"/>
              <a:cs typeface="Times New Roman"/>
            </a:rPr>
            <a:t>Universitate</a:t>
          </a:r>
          <a:endParaRPr lang="en-US" sz="1800" b="1" dirty="0">
            <a:latin typeface="Times New Roman"/>
            <a:cs typeface="Times New Roman"/>
          </a:endParaRPr>
        </a:p>
      </dgm:t>
    </dgm:pt>
    <dgm:pt modelId="{AFA3486E-7D91-4AD1-A738-74099E9D78F9}" type="parTrans" cxnId="{06AFF412-217E-463E-ABC3-6100353558BE}">
      <dgm:prSet/>
      <dgm:spPr/>
      <dgm:t>
        <a:bodyPr/>
        <a:lstStyle/>
        <a:p>
          <a:endParaRPr lang="en-US"/>
        </a:p>
      </dgm:t>
    </dgm:pt>
    <dgm:pt modelId="{900AEEE8-CCF2-4400-8D2E-2049D3141A1D}" type="sibTrans" cxnId="{06AFF412-217E-463E-ABC3-6100353558BE}">
      <dgm:prSet/>
      <dgm:spPr/>
      <dgm:t>
        <a:bodyPr/>
        <a:lstStyle/>
        <a:p>
          <a:endParaRPr lang="en-US"/>
        </a:p>
      </dgm:t>
    </dgm:pt>
    <dgm:pt modelId="{99736E80-6166-442F-820E-1FE7C879996D}" type="pres">
      <dgm:prSet presAssocID="{874B27D0-D727-45E4-BBC4-55A74EA5C3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21BDBB-E51C-4393-9BBF-51F13170FCC0}" type="pres">
      <dgm:prSet presAssocID="{DB58CC19-582E-4162-A92E-2F7A765CD731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D6937-179A-4DE8-BB64-C9CC6245CF93}" type="pres">
      <dgm:prSet presAssocID="{448C7418-4560-4BFD-9140-7E231B577744}" presName="parTxOnlySpace" presStyleCnt="0"/>
      <dgm:spPr/>
    </dgm:pt>
    <dgm:pt modelId="{BE2F4C62-D14A-4B36-A30C-370AF7DE54D2}" type="pres">
      <dgm:prSet presAssocID="{11F5A032-C2BC-4B8D-8F2C-9AA7C82A98A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59154-26B6-4A8D-9665-2750957692F7}" type="pres">
      <dgm:prSet presAssocID="{801C5875-B388-4F62-8C09-CED034B2490D}" presName="parTxOnlySpace" presStyleCnt="0"/>
      <dgm:spPr/>
    </dgm:pt>
    <dgm:pt modelId="{E93D59C7-E1F7-456D-B262-0A1E7279B211}" type="pres">
      <dgm:prSet presAssocID="{0CA2753B-E964-4A2F-A8EE-031FB2DF5378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6F597-CB2A-44BB-AE01-35D59BA7D7C7}" type="pres">
      <dgm:prSet presAssocID="{52BDEEB1-E951-4C9F-AAAE-47081E7FD2A7}" presName="parTxOnlySpace" presStyleCnt="0"/>
      <dgm:spPr/>
    </dgm:pt>
    <dgm:pt modelId="{AF8662B3-8728-4DE9-9777-610B67A31300}" type="pres">
      <dgm:prSet presAssocID="{84CC8D31-BE7C-40BD-994C-2980843A5C6A}" presName="parTxOnly" presStyleLbl="node1" presStyleIdx="3" presStyleCnt="4" custScaleX="14031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B0AD9E-D72E-4FD5-8BCC-E63754EC3762}" srcId="{874B27D0-D727-45E4-BBC4-55A74EA5C30F}" destId="{0CA2753B-E964-4A2F-A8EE-031FB2DF5378}" srcOrd="2" destOrd="0" parTransId="{991759E9-6E82-40F2-A5B3-41DA1F85B686}" sibTransId="{52BDEEB1-E951-4C9F-AAAE-47081E7FD2A7}"/>
    <dgm:cxn modelId="{06AFF412-217E-463E-ABC3-6100353558BE}" srcId="{874B27D0-D727-45E4-BBC4-55A74EA5C30F}" destId="{84CC8D31-BE7C-40BD-994C-2980843A5C6A}" srcOrd="3" destOrd="0" parTransId="{AFA3486E-7D91-4AD1-A738-74099E9D78F9}" sibTransId="{900AEEE8-CCF2-4400-8D2E-2049D3141A1D}"/>
    <dgm:cxn modelId="{3F262FD6-50FB-A648-9547-03254D64DC3A}" type="presOf" srcId="{84CC8D31-BE7C-40BD-994C-2980843A5C6A}" destId="{AF8662B3-8728-4DE9-9777-610B67A31300}" srcOrd="0" destOrd="0" presId="urn:microsoft.com/office/officeart/2005/8/layout/chevron1"/>
    <dgm:cxn modelId="{28967DED-982A-40F5-824B-70FB64ADE96F}" srcId="{874B27D0-D727-45E4-BBC4-55A74EA5C30F}" destId="{11F5A032-C2BC-4B8D-8F2C-9AA7C82A98AF}" srcOrd="1" destOrd="0" parTransId="{D52A16C8-ACB2-479E-AC64-A526F469DA56}" sibTransId="{801C5875-B388-4F62-8C09-CED034B2490D}"/>
    <dgm:cxn modelId="{E718376B-9E2A-9146-8E28-B0590CD2EF50}" type="presOf" srcId="{0CA2753B-E964-4A2F-A8EE-031FB2DF5378}" destId="{E93D59C7-E1F7-456D-B262-0A1E7279B211}" srcOrd="0" destOrd="0" presId="urn:microsoft.com/office/officeart/2005/8/layout/chevron1"/>
    <dgm:cxn modelId="{C36F0609-4ED1-45EA-9301-F69D897CDB3C}" srcId="{874B27D0-D727-45E4-BBC4-55A74EA5C30F}" destId="{DB58CC19-582E-4162-A92E-2F7A765CD731}" srcOrd="0" destOrd="0" parTransId="{45AECA19-D887-4815-BF29-483774F055AB}" sibTransId="{448C7418-4560-4BFD-9140-7E231B577744}"/>
    <dgm:cxn modelId="{4E659AC1-7428-A649-9671-764CBE5737F9}" type="presOf" srcId="{11F5A032-C2BC-4B8D-8F2C-9AA7C82A98AF}" destId="{BE2F4C62-D14A-4B36-A30C-370AF7DE54D2}" srcOrd="0" destOrd="0" presId="urn:microsoft.com/office/officeart/2005/8/layout/chevron1"/>
    <dgm:cxn modelId="{29712048-551E-B04D-A8D1-886E94398A9F}" type="presOf" srcId="{DB58CC19-582E-4162-A92E-2F7A765CD731}" destId="{5A21BDBB-E51C-4393-9BBF-51F13170FCC0}" srcOrd="0" destOrd="0" presId="urn:microsoft.com/office/officeart/2005/8/layout/chevron1"/>
    <dgm:cxn modelId="{3648C031-B70E-2B4E-924A-D3397779BF92}" type="presOf" srcId="{874B27D0-D727-45E4-BBC4-55A74EA5C30F}" destId="{99736E80-6166-442F-820E-1FE7C879996D}" srcOrd="0" destOrd="0" presId="urn:microsoft.com/office/officeart/2005/8/layout/chevron1"/>
    <dgm:cxn modelId="{706A4008-CDE1-534D-986D-0F2C3D4FCB3F}" type="presParOf" srcId="{99736E80-6166-442F-820E-1FE7C879996D}" destId="{5A21BDBB-E51C-4393-9BBF-51F13170FCC0}" srcOrd="0" destOrd="0" presId="urn:microsoft.com/office/officeart/2005/8/layout/chevron1"/>
    <dgm:cxn modelId="{8F0468FE-5793-504D-87EF-846FCCE8606C}" type="presParOf" srcId="{99736E80-6166-442F-820E-1FE7C879996D}" destId="{654D6937-179A-4DE8-BB64-C9CC6245CF93}" srcOrd="1" destOrd="0" presId="urn:microsoft.com/office/officeart/2005/8/layout/chevron1"/>
    <dgm:cxn modelId="{9A381459-8D28-184B-9F4C-BE15AB0A2BD0}" type="presParOf" srcId="{99736E80-6166-442F-820E-1FE7C879996D}" destId="{BE2F4C62-D14A-4B36-A30C-370AF7DE54D2}" srcOrd="2" destOrd="0" presId="urn:microsoft.com/office/officeart/2005/8/layout/chevron1"/>
    <dgm:cxn modelId="{F1B3B38C-713D-A641-B184-E18CCBB78E47}" type="presParOf" srcId="{99736E80-6166-442F-820E-1FE7C879996D}" destId="{3EF59154-26B6-4A8D-9665-2750957692F7}" srcOrd="3" destOrd="0" presId="urn:microsoft.com/office/officeart/2005/8/layout/chevron1"/>
    <dgm:cxn modelId="{906B338A-AF1A-3840-A0D7-9341A6432696}" type="presParOf" srcId="{99736E80-6166-442F-820E-1FE7C879996D}" destId="{E93D59C7-E1F7-456D-B262-0A1E7279B211}" srcOrd="4" destOrd="0" presId="urn:microsoft.com/office/officeart/2005/8/layout/chevron1"/>
    <dgm:cxn modelId="{7A2A51D8-D691-5742-B232-7781E5440AEF}" type="presParOf" srcId="{99736E80-6166-442F-820E-1FE7C879996D}" destId="{29C6F597-CB2A-44BB-AE01-35D59BA7D7C7}" srcOrd="5" destOrd="0" presId="urn:microsoft.com/office/officeart/2005/8/layout/chevron1"/>
    <dgm:cxn modelId="{26EDB24E-6E20-B34D-9ECD-2899FE847A57}" type="presParOf" srcId="{99736E80-6166-442F-820E-1FE7C879996D}" destId="{AF8662B3-8728-4DE9-9777-610B67A31300}" srcOrd="6" destOrd="0" presId="urn:microsoft.com/office/officeart/2005/8/layout/chevron1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4B27D0-D727-45E4-BBC4-55A74EA5C30F}" type="doc">
      <dgm:prSet loTypeId="urn:microsoft.com/office/officeart/2005/8/layout/chevron1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DB58CC19-582E-4162-A92E-2F7A765CD731}">
      <dgm:prSet phldrT="[Text]" custT="1"/>
      <dgm:spPr>
        <a:solidFill>
          <a:srgbClr val="9999FF"/>
        </a:solidFill>
      </dgm:spPr>
      <dgm:t>
        <a:bodyPr/>
        <a:lstStyle/>
        <a:p>
          <a:r>
            <a:rPr lang="ro-RO" sz="1800" b="1" dirty="0" smtClean="0">
              <a:latin typeface="Times New Roman"/>
              <a:cs typeface="Times New Roman"/>
            </a:rPr>
            <a:t>Universitate</a:t>
          </a:r>
          <a:endParaRPr lang="en-US" sz="1800" b="1" dirty="0">
            <a:latin typeface="Times New Roman"/>
            <a:cs typeface="Times New Roman"/>
          </a:endParaRPr>
        </a:p>
      </dgm:t>
    </dgm:pt>
    <dgm:pt modelId="{45AECA19-D887-4815-BF29-483774F055AB}" type="parTrans" cxnId="{C36F0609-4ED1-45EA-9301-F69D897CDB3C}">
      <dgm:prSet/>
      <dgm:spPr/>
      <dgm:t>
        <a:bodyPr/>
        <a:lstStyle/>
        <a:p>
          <a:endParaRPr lang="en-US"/>
        </a:p>
      </dgm:t>
    </dgm:pt>
    <dgm:pt modelId="{448C7418-4560-4BFD-9140-7E231B577744}" type="sibTrans" cxnId="{C36F0609-4ED1-45EA-9301-F69D897CDB3C}">
      <dgm:prSet/>
      <dgm:spPr/>
      <dgm:t>
        <a:bodyPr/>
        <a:lstStyle/>
        <a:p>
          <a:endParaRPr lang="en-US"/>
        </a:p>
      </dgm:t>
    </dgm:pt>
    <dgm:pt modelId="{11F5A032-C2BC-4B8D-8F2C-9AA7C82A98AF}">
      <dgm:prSet phldrT="[Text]" custT="1"/>
      <dgm:spPr>
        <a:solidFill>
          <a:srgbClr val="00CCFF"/>
        </a:solidFill>
      </dgm:spPr>
      <dgm:t>
        <a:bodyPr/>
        <a:lstStyle/>
        <a:p>
          <a:r>
            <a:rPr lang="ro-RO" sz="1800" b="1" dirty="0" smtClean="0">
              <a:latin typeface="Times New Roman"/>
              <a:cs typeface="Times New Roman"/>
            </a:rPr>
            <a:t>Program de studiu</a:t>
          </a:r>
          <a:endParaRPr lang="en-US" sz="1800" b="1" dirty="0">
            <a:latin typeface="Times New Roman"/>
            <a:cs typeface="Times New Roman"/>
          </a:endParaRPr>
        </a:p>
      </dgm:t>
    </dgm:pt>
    <dgm:pt modelId="{D52A16C8-ACB2-479E-AC64-A526F469DA56}" type="parTrans" cxnId="{28967DED-982A-40F5-824B-70FB64ADE96F}">
      <dgm:prSet/>
      <dgm:spPr/>
      <dgm:t>
        <a:bodyPr/>
        <a:lstStyle/>
        <a:p>
          <a:endParaRPr lang="en-US"/>
        </a:p>
      </dgm:t>
    </dgm:pt>
    <dgm:pt modelId="{801C5875-B388-4F62-8C09-CED034B2490D}" type="sibTrans" cxnId="{28967DED-982A-40F5-824B-70FB64ADE96F}">
      <dgm:prSet/>
      <dgm:spPr/>
      <dgm:t>
        <a:bodyPr/>
        <a:lstStyle/>
        <a:p>
          <a:endParaRPr lang="en-US"/>
        </a:p>
      </dgm:t>
    </dgm:pt>
    <dgm:pt modelId="{0CA2753B-E964-4A2F-A8EE-031FB2DF5378}">
      <dgm:prSet phldrT="[Text]" custT="1"/>
      <dgm:spPr>
        <a:solidFill>
          <a:srgbClr val="66CCCC"/>
        </a:solidFill>
      </dgm:spPr>
      <dgm:t>
        <a:bodyPr/>
        <a:lstStyle/>
        <a:p>
          <a:r>
            <a:rPr lang="ro-RO" sz="1800" b="1" dirty="0" smtClean="0">
              <a:latin typeface="Times New Roman"/>
              <a:cs typeface="Times New Roman"/>
            </a:rPr>
            <a:t>Calificare</a:t>
          </a:r>
          <a:endParaRPr lang="en-US" sz="1800" b="1" dirty="0">
            <a:latin typeface="Times New Roman"/>
            <a:cs typeface="Times New Roman"/>
          </a:endParaRPr>
        </a:p>
      </dgm:t>
    </dgm:pt>
    <dgm:pt modelId="{991759E9-6E82-40F2-A5B3-41DA1F85B686}" type="parTrans" cxnId="{BCB0AD9E-D72E-4FD5-8BCC-E63754EC3762}">
      <dgm:prSet/>
      <dgm:spPr/>
      <dgm:t>
        <a:bodyPr/>
        <a:lstStyle/>
        <a:p>
          <a:endParaRPr lang="en-US"/>
        </a:p>
      </dgm:t>
    </dgm:pt>
    <dgm:pt modelId="{52BDEEB1-E951-4C9F-AAAE-47081E7FD2A7}" type="sibTrans" cxnId="{BCB0AD9E-D72E-4FD5-8BCC-E63754EC3762}">
      <dgm:prSet/>
      <dgm:spPr/>
      <dgm:t>
        <a:bodyPr/>
        <a:lstStyle/>
        <a:p>
          <a:endParaRPr lang="en-US"/>
        </a:p>
      </dgm:t>
    </dgm:pt>
    <dgm:pt modelId="{84CC8D31-BE7C-40BD-994C-2980843A5C6A}">
      <dgm:prSet phldrT="[Text]" custT="1"/>
      <dgm:spPr>
        <a:solidFill>
          <a:srgbClr val="339999"/>
        </a:solidFill>
      </dgm:spPr>
      <dgm:t>
        <a:bodyPr/>
        <a:lstStyle/>
        <a:p>
          <a:r>
            <a:rPr lang="ro-RO" sz="1800" b="1" dirty="0" smtClean="0">
              <a:latin typeface="Times New Roman"/>
              <a:cs typeface="Times New Roman"/>
            </a:rPr>
            <a:t>Cod COR</a:t>
          </a:r>
          <a:endParaRPr lang="en-US" sz="1800" b="1" dirty="0">
            <a:latin typeface="Times New Roman"/>
            <a:cs typeface="Times New Roman"/>
          </a:endParaRPr>
        </a:p>
      </dgm:t>
    </dgm:pt>
    <dgm:pt modelId="{AFA3486E-7D91-4AD1-A738-74099E9D78F9}" type="parTrans" cxnId="{06AFF412-217E-463E-ABC3-6100353558BE}">
      <dgm:prSet/>
      <dgm:spPr/>
      <dgm:t>
        <a:bodyPr/>
        <a:lstStyle/>
        <a:p>
          <a:endParaRPr lang="en-US"/>
        </a:p>
      </dgm:t>
    </dgm:pt>
    <dgm:pt modelId="{900AEEE8-CCF2-4400-8D2E-2049D3141A1D}" type="sibTrans" cxnId="{06AFF412-217E-463E-ABC3-6100353558BE}">
      <dgm:prSet/>
      <dgm:spPr/>
      <dgm:t>
        <a:bodyPr/>
        <a:lstStyle/>
        <a:p>
          <a:endParaRPr lang="en-US"/>
        </a:p>
      </dgm:t>
    </dgm:pt>
    <dgm:pt modelId="{2AC40468-2C16-4A99-B2B7-085DDB4163A1}">
      <dgm:prSet phldrT="[Text]" custT="1"/>
      <dgm:spPr>
        <a:solidFill>
          <a:srgbClr val="006699"/>
        </a:solidFill>
      </dgm:spPr>
      <dgm:t>
        <a:bodyPr/>
        <a:lstStyle/>
        <a:p>
          <a:r>
            <a:rPr lang="ro-RO" sz="1800" b="1" dirty="0" smtClean="0">
              <a:latin typeface="Times New Roman"/>
              <a:cs typeface="Times New Roman"/>
            </a:rPr>
            <a:t>Ocupație</a:t>
          </a:r>
          <a:endParaRPr lang="en-US" sz="1800" b="1" dirty="0">
            <a:latin typeface="Times New Roman"/>
            <a:cs typeface="Times New Roman"/>
          </a:endParaRPr>
        </a:p>
      </dgm:t>
    </dgm:pt>
    <dgm:pt modelId="{12C21C47-D833-43EC-B31E-2C2AE14671ED}" type="parTrans" cxnId="{A77D12F6-E14C-48F2-8A1E-9C9932BA9D5A}">
      <dgm:prSet/>
      <dgm:spPr/>
      <dgm:t>
        <a:bodyPr/>
        <a:lstStyle/>
        <a:p>
          <a:endParaRPr lang="en-US"/>
        </a:p>
      </dgm:t>
    </dgm:pt>
    <dgm:pt modelId="{244E3D95-EB9A-4AAB-9561-9658893757EE}" type="sibTrans" cxnId="{A77D12F6-E14C-48F2-8A1E-9C9932BA9D5A}">
      <dgm:prSet/>
      <dgm:spPr/>
      <dgm:t>
        <a:bodyPr/>
        <a:lstStyle/>
        <a:p>
          <a:endParaRPr lang="en-US"/>
        </a:p>
      </dgm:t>
    </dgm:pt>
    <dgm:pt modelId="{99736E80-6166-442F-820E-1FE7C879996D}" type="pres">
      <dgm:prSet presAssocID="{874B27D0-D727-45E4-BBC4-55A74EA5C30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A21BDBB-E51C-4393-9BBF-51F13170FCC0}" type="pres">
      <dgm:prSet presAssocID="{DB58CC19-582E-4162-A92E-2F7A765CD731}" presName="parTxOnly" presStyleLbl="node1" presStyleIdx="0" presStyleCnt="5" custScaleX="130507" custLinFactX="-20054" custLinFactNeighborX="-10000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D6937-179A-4DE8-BB64-C9CC6245CF93}" type="pres">
      <dgm:prSet presAssocID="{448C7418-4560-4BFD-9140-7E231B577744}" presName="parTxOnlySpace" presStyleCnt="0"/>
      <dgm:spPr/>
    </dgm:pt>
    <dgm:pt modelId="{BE2F4C62-D14A-4B36-A30C-370AF7DE54D2}" type="pres">
      <dgm:prSet presAssocID="{11F5A032-C2BC-4B8D-8F2C-9AA7C82A98AF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F59154-26B6-4A8D-9665-2750957692F7}" type="pres">
      <dgm:prSet presAssocID="{801C5875-B388-4F62-8C09-CED034B2490D}" presName="parTxOnlySpace" presStyleCnt="0"/>
      <dgm:spPr/>
    </dgm:pt>
    <dgm:pt modelId="{E93D59C7-E1F7-456D-B262-0A1E7279B211}" type="pres">
      <dgm:prSet presAssocID="{0CA2753B-E964-4A2F-A8EE-031FB2DF5378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6F597-CB2A-44BB-AE01-35D59BA7D7C7}" type="pres">
      <dgm:prSet presAssocID="{52BDEEB1-E951-4C9F-AAAE-47081E7FD2A7}" presName="parTxOnlySpace" presStyleCnt="0"/>
      <dgm:spPr/>
    </dgm:pt>
    <dgm:pt modelId="{AF8662B3-8728-4DE9-9777-610B67A31300}" type="pres">
      <dgm:prSet presAssocID="{84CC8D31-BE7C-40BD-994C-2980843A5C6A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319958-5823-49F2-BA58-BA1229F59439}" type="pres">
      <dgm:prSet presAssocID="{900AEEE8-CCF2-4400-8D2E-2049D3141A1D}" presName="parTxOnlySpace" presStyleCnt="0"/>
      <dgm:spPr/>
    </dgm:pt>
    <dgm:pt modelId="{044A5914-1A61-4C4A-BE64-B21F9F59F04B}" type="pres">
      <dgm:prSet presAssocID="{2AC40468-2C16-4A99-B2B7-085DDB4163A1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77D12F6-E14C-48F2-8A1E-9C9932BA9D5A}" srcId="{874B27D0-D727-45E4-BBC4-55A74EA5C30F}" destId="{2AC40468-2C16-4A99-B2B7-085DDB4163A1}" srcOrd="4" destOrd="0" parTransId="{12C21C47-D833-43EC-B31E-2C2AE14671ED}" sibTransId="{244E3D95-EB9A-4AAB-9561-9658893757EE}"/>
    <dgm:cxn modelId="{BCB0AD9E-D72E-4FD5-8BCC-E63754EC3762}" srcId="{874B27D0-D727-45E4-BBC4-55A74EA5C30F}" destId="{0CA2753B-E964-4A2F-A8EE-031FB2DF5378}" srcOrd="2" destOrd="0" parTransId="{991759E9-6E82-40F2-A5B3-41DA1F85B686}" sibTransId="{52BDEEB1-E951-4C9F-AAAE-47081E7FD2A7}"/>
    <dgm:cxn modelId="{06AFF412-217E-463E-ABC3-6100353558BE}" srcId="{874B27D0-D727-45E4-BBC4-55A74EA5C30F}" destId="{84CC8D31-BE7C-40BD-994C-2980843A5C6A}" srcOrd="3" destOrd="0" parTransId="{AFA3486E-7D91-4AD1-A738-74099E9D78F9}" sibTransId="{900AEEE8-CCF2-4400-8D2E-2049D3141A1D}"/>
    <dgm:cxn modelId="{28967DED-982A-40F5-824B-70FB64ADE96F}" srcId="{874B27D0-D727-45E4-BBC4-55A74EA5C30F}" destId="{11F5A032-C2BC-4B8D-8F2C-9AA7C82A98AF}" srcOrd="1" destOrd="0" parTransId="{D52A16C8-ACB2-479E-AC64-A526F469DA56}" sibTransId="{801C5875-B388-4F62-8C09-CED034B2490D}"/>
    <dgm:cxn modelId="{64457149-C0E8-0E40-9EB8-6E68373ADA33}" type="presOf" srcId="{2AC40468-2C16-4A99-B2B7-085DDB4163A1}" destId="{044A5914-1A61-4C4A-BE64-B21F9F59F04B}" srcOrd="0" destOrd="0" presId="urn:microsoft.com/office/officeart/2005/8/layout/chevron1"/>
    <dgm:cxn modelId="{CBC3EA34-4E24-404B-B19A-47C99D5F8EC9}" type="presOf" srcId="{0CA2753B-E964-4A2F-A8EE-031FB2DF5378}" destId="{E93D59C7-E1F7-456D-B262-0A1E7279B211}" srcOrd="0" destOrd="0" presId="urn:microsoft.com/office/officeart/2005/8/layout/chevron1"/>
    <dgm:cxn modelId="{C36F0609-4ED1-45EA-9301-F69D897CDB3C}" srcId="{874B27D0-D727-45E4-BBC4-55A74EA5C30F}" destId="{DB58CC19-582E-4162-A92E-2F7A765CD731}" srcOrd="0" destOrd="0" parTransId="{45AECA19-D887-4815-BF29-483774F055AB}" sibTransId="{448C7418-4560-4BFD-9140-7E231B577744}"/>
    <dgm:cxn modelId="{3F8B3EEB-F6CF-0047-B3CB-2CA721875A43}" type="presOf" srcId="{11F5A032-C2BC-4B8D-8F2C-9AA7C82A98AF}" destId="{BE2F4C62-D14A-4B36-A30C-370AF7DE54D2}" srcOrd="0" destOrd="0" presId="urn:microsoft.com/office/officeart/2005/8/layout/chevron1"/>
    <dgm:cxn modelId="{577EED0A-4AC3-0F4F-A8B0-6DFB74C445A0}" type="presOf" srcId="{84CC8D31-BE7C-40BD-994C-2980843A5C6A}" destId="{AF8662B3-8728-4DE9-9777-610B67A31300}" srcOrd="0" destOrd="0" presId="urn:microsoft.com/office/officeart/2005/8/layout/chevron1"/>
    <dgm:cxn modelId="{50B93429-E277-3546-B483-62D3FF5201D3}" type="presOf" srcId="{DB58CC19-582E-4162-A92E-2F7A765CD731}" destId="{5A21BDBB-E51C-4393-9BBF-51F13170FCC0}" srcOrd="0" destOrd="0" presId="urn:microsoft.com/office/officeart/2005/8/layout/chevron1"/>
    <dgm:cxn modelId="{96964531-73F0-5348-861D-ECFF8E7CFAD3}" type="presOf" srcId="{874B27D0-D727-45E4-BBC4-55A74EA5C30F}" destId="{99736E80-6166-442F-820E-1FE7C879996D}" srcOrd="0" destOrd="0" presId="urn:microsoft.com/office/officeart/2005/8/layout/chevron1"/>
    <dgm:cxn modelId="{991B7400-A99C-A14D-99E9-B30C3A45F647}" type="presParOf" srcId="{99736E80-6166-442F-820E-1FE7C879996D}" destId="{5A21BDBB-E51C-4393-9BBF-51F13170FCC0}" srcOrd="0" destOrd="0" presId="urn:microsoft.com/office/officeart/2005/8/layout/chevron1"/>
    <dgm:cxn modelId="{E40C498C-DFCD-7648-A45C-5020E2ABF6E4}" type="presParOf" srcId="{99736E80-6166-442F-820E-1FE7C879996D}" destId="{654D6937-179A-4DE8-BB64-C9CC6245CF93}" srcOrd="1" destOrd="0" presId="urn:microsoft.com/office/officeart/2005/8/layout/chevron1"/>
    <dgm:cxn modelId="{16AB0C4D-CDC0-6A4A-B47A-20D971C854A0}" type="presParOf" srcId="{99736E80-6166-442F-820E-1FE7C879996D}" destId="{BE2F4C62-D14A-4B36-A30C-370AF7DE54D2}" srcOrd="2" destOrd="0" presId="urn:microsoft.com/office/officeart/2005/8/layout/chevron1"/>
    <dgm:cxn modelId="{015218A3-1CAB-CE4E-91D1-3D49D3A5FB80}" type="presParOf" srcId="{99736E80-6166-442F-820E-1FE7C879996D}" destId="{3EF59154-26B6-4A8D-9665-2750957692F7}" srcOrd="3" destOrd="0" presId="urn:microsoft.com/office/officeart/2005/8/layout/chevron1"/>
    <dgm:cxn modelId="{809DFC55-4CCD-AC4E-8748-DF5735B58723}" type="presParOf" srcId="{99736E80-6166-442F-820E-1FE7C879996D}" destId="{E93D59C7-E1F7-456D-B262-0A1E7279B211}" srcOrd="4" destOrd="0" presId="urn:microsoft.com/office/officeart/2005/8/layout/chevron1"/>
    <dgm:cxn modelId="{51B73E17-2C0E-2043-A584-491760D2555E}" type="presParOf" srcId="{99736E80-6166-442F-820E-1FE7C879996D}" destId="{29C6F597-CB2A-44BB-AE01-35D59BA7D7C7}" srcOrd="5" destOrd="0" presId="urn:microsoft.com/office/officeart/2005/8/layout/chevron1"/>
    <dgm:cxn modelId="{62411CE3-D8E3-104A-855F-BC081188EED9}" type="presParOf" srcId="{99736E80-6166-442F-820E-1FE7C879996D}" destId="{AF8662B3-8728-4DE9-9777-610B67A31300}" srcOrd="6" destOrd="0" presId="urn:microsoft.com/office/officeart/2005/8/layout/chevron1"/>
    <dgm:cxn modelId="{A630D6E3-D035-1448-87A0-FC176ECA6BC2}" type="presParOf" srcId="{99736E80-6166-442F-820E-1FE7C879996D}" destId="{54319958-5823-49F2-BA58-BA1229F59439}" srcOrd="7" destOrd="0" presId="urn:microsoft.com/office/officeart/2005/8/layout/chevron1"/>
    <dgm:cxn modelId="{F4A03787-3747-EE4A-9CE7-E2CA7AB24A74}" type="presParOf" srcId="{99736E80-6166-442F-820E-1FE7C879996D}" destId="{044A5914-1A61-4C4A-BE64-B21F9F59F04B}" srcOrd="8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9C2CA-315A-F149-BF61-ECA1DD312E60}" type="datetimeFigureOut">
              <a:rPr lang="en-US" smtClean="0"/>
              <a:pPr/>
              <a:t>10/8/15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261CB-73DE-5B45-B248-7AF06F7417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578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90068B3-0E72-487F-B800-983F2696A2AB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B65D9C-23DD-4617-A116-2E68A49A837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674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x-none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A19B3-BC6D-4E56-93BC-B9B0EF1523FC}" type="datetime1">
              <a:rPr lang="en-US" smtClean="0"/>
              <a:pPr/>
              <a:t>10/8/15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FC56213-B4C4-4C5C-8EAE-01416D175C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FD1F-7BA8-1741-BFDE-62B654F50F83}" type="datetimeFigureOut">
              <a:rPr lang="en-US" smtClean="0"/>
              <a:pPr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46F2-FDC8-A84F-B147-8B601EC76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FD1F-7BA8-1741-BFDE-62B654F50F83}" type="datetimeFigureOut">
              <a:rPr lang="en-US" smtClean="0"/>
              <a:pPr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46F2-FDC8-A84F-B147-8B601EC76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55FD1F-7BA8-1741-BFDE-62B654F50F83}" type="datetimeFigureOut">
              <a:rPr lang="en-US" smtClean="0"/>
              <a:pPr/>
              <a:t>10/8/15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B7546F2-FDC8-A84F-B147-8B601EC768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301A2-9537-4F11-903A-9D7FEDBB449A}" type="datetime1">
              <a:rPr lang="en-US" smtClean="0"/>
              <a:pPr/>
              <a:t>10/8/15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eaLnBrk="1" latinLnBrk="0" hangingPunct="1"/>
            <a:fld id="{09CEB3EB-F4F2-46F4-8867-D3C68411A9A0}" type="slidenum">
              <a:rPr kumimoji="0" lang="en-US" smtClean="0"/>
              <a:pPr algn="l" eaLnBrk="1" latinLnBrk="0" hangingPunct="1"/>
              <a:t>‹#›</a:t>
            </a:fld>
            <a:endParaRPr kumimoji="0" lang="en-US" sz="120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FD1F-7BA8-1741-BFDE-62B654F50F83}" type="datetimeFigureOut">
              <a:rPr lang="en-US" smtClean="0"/>
              <a:pPr/>
              <a:t>10/8/15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46F2-FDC8-A84F-B147-8B601EC768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46F2-FDC8-A84F-B147-8B601EC768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FD1F-7BA8-1741-BFDE-62B654F50F83}" type="datetimeFigureOut">
              <a:rPr lang="en-US" smtClean="0"/>
              <a:pPr/>
              <a:t>10/8/15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FD1F-7BA8-1741-BFDE-62B654F50F83}" type="datetimeFigureOut">
              <a:rPr lang="en-US" smtClean="0"/>
              <a:pPr/>
              <a:t>10/8/15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46F2-FDC8-A84F-B147-8B601EC768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FD1F-7BA8-1741-BFDE-62B654F50F83}" type="datetimeFigureOut">
              <a:rPr lang="en-US" smtClean="0"/>
              <a:pPr/>
              <a:t>10/8/15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546F2-FDC8-A84F-B147-8B601EC76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x-none" smtClean="0"/>
              <a:t>Click to edit Master text styles</a:t>
            </a:r>
          </a:p>
          <a:p>
            <a:pPr lvl="1" eaLnBrk="1" latinLnBrk="0" hangingPunct="1"/>
            <a:r>
              <a:rPr lang="x-none" smtClean="0"/>
              <a:t>Second level</a:t>
            </a:r>
          </a:p>
          <a:p>
            <a:pPr lvl="2" eaLnBrk="1" latinLnBrk="0" hangingPunct="1"/>
            <a:r>
              <a:rPr lang="x-none" smtClean="0"/>
              <a:t>Third level</a:t>
            </a:r>
          </a:p>
          <a:p>
            <a:pPr lvl="3" eaLnBrk="1" latinLnBrk="0" hangingPunct="1"/>
            <a:r>
              <a:rPr lang="x-none" smtClean="0"/>
              <a:t>Fourth level</a:t>
            </a:r>
          </a:p>
          <a:p>
            <a:pPr lvl="4" eaLnBrk="1" latinLnBrk="0" hangingPunct="1"/>
            <a:r>
              <a:rPr lang="x-none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055FD1F-7BA8-1741-BFDE-62B654F50F83}" type="datetimeFigureOut">
              <a:rPr lang="en-US" smtClean="0"/>
              <a:pPr/>
              <a:t>10/8/15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x-none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x-none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FD1F-7BA8-1741-BFDE-62B654F50F83}" type="datetimeFigureOut">
              <a:rPr lang="en-US" smtClean="0"/>
              <a:pPr/>
              <a:t>10/8/15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546F2-FDC8-A84F-B147-8B601EC768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x-none" smtClean="0"/>
              <a:t>Click to edit Master text styles</a:t>
            </a:r>
          </a:p>
          <a:p>
            <a:pPr lvl="1" eaLnBrk="1" latinLnBrk="0" hangingPunct="1"/>
            <a:r>
              <a:rPr kumimoji="0" lang="x-none" smtClean="0"/>
              <a:t>Second level</a:t>
            </a:r>
          </a:p>
          <a:p>
            <a:pPr lvl="2" eaLnBrk="1" latinLnBrk="0" hangingPunct="1"/>
            <a:r>
              <a:rPr kumimoji="0" lang="x-none" smtClean="0"/>
              <a:t>Third level</a:t>
            </a:r>
          </a:p>
          <a:p>
            <a:pPr lvl="3" eaLnBrk="1" latinLnBrk="0" hangingPunct="1"/>
            <a:r>
              <a:rPr kumimoji="0" lang="x-none" smtClean="0"/>
              <a:t>Fourth level</a:t>
            </a:r>
          </a:p>
          <a:p>
            <a:pPr lvl="4" eaLnBrk="1" latinLnBrk="0" hangingPunct="1"/>
            <a:r>
              <a:rPr kumimoji="0" lang="x-none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055FD1F-7BA8-1741-BFDE-62B654F50F83}" type="datetimeFigureOut">
              <a:rPr lang="en-US" smtClean="0"/>
              <a:pPr/>
              <a:t>10/8/15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B7546F2-FDC8-A84F-B147-8B601EC768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x-none" smtClean="0"/>
              <a:t>Click to edit Master title style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86" r:id="rId1"/>
    <p:sldLayoutId id="2147484887" r:id="rId2"/>
    <p:sldLayoutId id="2147484888" r:id="rId3"/>
    <p:sldLayoutId id="2147484889" r:id="rId4"/>
    <p:sldLayoutId id="2147484890" r:id="rId5"/>
    <p:sldLayoutId id="2147484891" r:id="rId6"/>
    <p:sldLayoutId id="2147484892" r:id="rId7"/>
    <p:sldLayoutId id="2147484893" r:id="rId8"/>
    <p:sldLayoutId id="2147484894" r:id="rId9"/>
    <p:sldLayoutId id="2147484895" r:id="rId10"/>
    <p:sldLayoutId id="2147484896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df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hyperlink" Target="supliment_la%20_diploma.pdf" TargetMode="External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diagramLayout" Target="../diagrams/layout8.xml"/><Relationship Id="rId12" Type="http://schemas.openxmlformats.org/officeDocument/2006/relationships/diagramQuickStyle" Target="../diagrams/quickStyle8.xml"/><Relationship Id="rId13" Type="http://schemas.openxmlformats.org/officeDocument/2006/relationships/diagramColors" Target="../diagrams/colors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openxmlformats.org/officeDocument/2006/relationships/diagramData" Target="../diagrams/data7.xml"/><Relationship Id="rId7" Type="http://schemas.openxmlformats.org/officeDocument/2006/relationships/diagramLayout" Target="../diagrams/layout7.xml"/><Relationship Id="rId8" Type="http://schemas.openxmlformats.org/officeDocument/2006/relationships/diagramQuickStyle" Target="../diagrams/quickStyle7.xml"/><Relationship Id="rId9" Type="http://schemas.openxmlformats.org/officeDocument/2006/relationships/diagramColors" Target="../diagrams/colors7.xml"/><Relationship Id="rId10" Type="http://schemas.openxmlformats.org/officeDocument/2006/relationships/diagramData" Target="../diagrams/data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Relationship Id="rId3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257800"/>
            <a:ext cx="6248400" cy="1371600"/>
          </a:xfrm>
        </p:spPr>
        <p:txBody>
          <a:bodyPr/>
          <a:lstStyle/>
          <a:p>
            <a:pPr algn="r"/>
            <a:endParaRPr lang="en-US" sz="2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r"/>
            <a:r>
              <a:rPr lang="en-US" sz="2800" b="1" dirty="0" err="1" smtClean="0">
                <a:solidFill>
                  <a:srgbClr val="003399"/>
                </a:solidFill>
                <a:latin typeface="Times New Roman"/>
                <a:cs typeface="Times New Roman"/>
              </a:rPr>
              <a:t>Nicolae</a:t>
            </a:r>
            <a:r>
              <a:rPr lang="en-US" sz="2800" b="1" dirty="0" smtClean="0">
                <a:solidFill>
                  <a:srgbClr val="003399"/>
                </a:solidFill>
                <a:latin typeface="Times New Roman"/>
                <a:cs typeface="Times New Roman"/>
              </a:rPr>
              <a:t> POSTĂVARU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3657600"/>
          </a:xfrm>
        </p:spPr>
        <p:txBody>
          <a:bodyPr>
            <a:normAutofit fontScale="90000"/>
          </a:bodyPr>
          <a:lstStyle/>
          <a:p>
            <a:r>
              <a:rPr sz="4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sz="4200" b="1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r>
              <a:rPr sz="4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Cerințe specifice privind elaborarea/ revizuirea/ testarea/ implementarea procedurilor privind dezvoltarea și implementarea RNCIS </a:t>
            </a:r>
            <a:r>
              <a:rPr lang="en-US" sz="3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/>
            </a:r>
            <a:br>
              <a:rPr lang="en-US" sz="3800" b="1" dirty="0" smtClean="0">
                <a:solidFill>
                  <a:schemeClr val="tx1"/>
                </a:solidFill>
                <a:latin typeface="Times New Roman"/>
                <a:cs typeface="Times New Roman"/>
              </a:rPr>
            </a:br>
            <a:endParaRPr lang="en-US" sz="3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2900" y="3810000"/>
            <a:ext cx="593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/>
                <a:cs typeface="Times New Roman"/>
              </a:rPr>
              <a:t>SINAIA, 09.10.2015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 descr="Screen Shot 2015-10-07 at 5.20.23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0"/>
            <a:ext cx="9030844" cy="558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07 at 5.20.39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123111" cy="6096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0-07 at 5.21.00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" y="457200"/>
            <a:ext cx="8792210" cy="584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2" descr="SCHEMA gl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" y="-175366"/>
            <a:ext cx="7848600" cy="101575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90" descr="schema Educatia si formarea profesionala a adultil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0475" y="0"/>
            <a:ext cx="50895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ema_omuleti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624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/>
                <a:cs typeface="Times New Roman"/>
              </a:rPr>
              <a:t>Procesul</a:t>
            </a:r>
            <a:r>
              <a:rPr lang="en-US" sz="2800" b="1" dirty="0" smtClean="0">
                <a:latin typeface="Times New Roman"/>
                <a:cs typeface="Times New Roman"/>
              </a:rPr>
              <a:t> modern de </a:t>
            </a:r>
            <a:r>
              <a:rPr lang="en-US" sz="2800" b="1" dirty="0" err="1" smtClean="0">
                <a:latin typeface="Times New Roman"/>
                <a:cs typeface="Times New Roman"/>
              </a:rPr>
              <a:t>educație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și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formare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profesională</a:t>
            </a:r>
            <a:r>
              <a:rPr lang="en-US" sz="2800" b="1" dirty="0" smtClean="0">
                <a:latin typeface="Times New Roman"/>
                <a:cs typeface="Times New Roman"/>
              </a:rPr>
              <a:t> a </a:t>
            </a:r>
            <a:r>
              <a:rPr lang="en-US" sz="2800" b="1" dirty="0" err="1" smtClean="0">
                <a:latin typeface="Times New Roman"/>
                <a:cs typeface="Times New Roman"/>
              </a:rPr>
              <a:t>adulților</a:t>
            </a:r>
            <a:r>
              <a:rPr lang="en-US" sz="2800" b="1" dirty="0" smtClean="0">
                <a:latin typeface="Times New Roman"/>
                <a:cs typeface="Times New Roman"/>
              </a:rPr>
              <a:t> – 2020 – </a:t>
            </a:r>
            <a:r>
              <a:rPr lang="en-US" sz="2800" b="1" dirty="0" err="1" smtClean="0">
                <a:latin typeface="Times New Roman"/>
                <a:cs typeface="Times New Roman"/>
              </a:rPr>
              <a:t>informatizat</a:t>
            </a:r>
            <a:endParaRPr lang="en-US" sz="2800" b="1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noFill/>
        </p:spPr>
        <p:txBody>
          <a:bodyPr vert="horz" lIns="0" rIns="0" bIns="0" anchor="ctr">
            <a:noAutofit/>
          </a:bodyPr>
          <a:lstStyle/>
          <a:p>
            <a:pPr marL="11128" algn="ctr">
              <a:lnSpc>
                <a:spcPts val="2290"/>
              </a:lnSpc>
              <a:spcBef>
                <a:spcPct val="0"/>
              </a:spcBef>
            </a:pPr>
            <a:endParaRPr lang="en-US" sz="2800" b="1" dirty="0" smtClean="0">
              <a:solidFill>
                <a:schemeClr val="tx2"/>
              </a:solidFill>
              <a:latin typeface="Times New Roman"/>
              <a:ea typeface="+mj-ea"/>
              <a:cs typeface="Times New Roman"/>
            </a:endParaRPr>
          </a:p>
          <a:p>
            <a:pPr marL="11128" algn="ctr">
              <a:lnSpc>
                <a:spcPts val="2290"/>
              </a:lnSpc>
              <a:spcBef>
                <a:spcPct val="0"/>
              </a:spcBef>
            </a:pPr>
            <a:endParaRPr lang="en-US" sz="2800" b="1" dirty="0" smtClean="0">
              <a:solidFill>
                <a:schemeClr val="tx2"/>
              </a:solidFill>
              <a:latin typeface="Times New Roman"/>
              <a:ea typeface="+mj-ea"/>
              <a:cs typeface="Times New Roman"/>
            </a:endParaRPr>
          </a:p>
          <a:p>
            <a:pPr algn="ctr"/>
            <a:r>
              <a:rPr lang="en-US" sz="2800" b="1" dirty="0" err="1" smtClean="0">
                <a:latin typeface="Times New Roman"/>
                <a:cs typeface="Times New Roman"/>
              </a:rPr>
              <a:t>Procesul</a:t>
            </a:r>
            <a:r>
              <a:rPr lang="en-US" sz="2800" b="1" dirty="0" smtClean="0">
                <a:latin typeface="Times New Roman"/>
                <a:cs typeface="Times New Roman"/>
              </a:rPr>
              <a:t> modern de </a:t>
            </a:r>
            <a:r>
              <a:rPr lang="en-US" sz="2800" b="1" dirty="0" err="1" smtClean="0">
                <a:latin typeface="Times New Roman"/>
                <a:cs typeface="Times New Roman"/>
              </a:rPr>
              <a:t>educație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și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formare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profesională</a:t>
            </a:r>
            <a:r>
              <a:rPr lang="en-US" sz="2800" b="1" dirty="0" smtClean="0">
                <a:latin typeface="Times New Roman"/>
                <a:cs typeface="Times New Roman"/>
              </a:rPr>
              <a:t> a </a:t>
            </a:r>
            <a:r>
              <a:rPr lang="en-US" sz="2800" b="1" dirty="0" err="1" smtClean="0">
                <a:latin typeface="Times New Roman"/>
                <a:cs typeface="Times New Roman"/>
              </a:rPr>
              <a:t>adulților</a:t>
            </a:r>
            <a:r>
              <a:rPr lang="en-US" sz="2800" b="1" dirty="0" smtClean="0">
                <a:latin typeface="Times New Roman"/>
                <a:cs typeface="Times New Roman"/>
              </a:rPr>
              <a:t> – 2020 – </a:t>
            </a:r>
            <a:r>
              <a:rPr lang="en-US" sz="2800" b="1" dirty="0" err="1" smtClean="0">
                <a:latin typeface="Times New Roman"/>
                <a:cs typeface="Times New Roman"/>
              </a:rPr>
              <a:t>informatizat</a:t>
            </a:r>
            <a:endParaRPr lang="en-US" sz="2800" b="1" dirty="0" smtClean="0">
              <a:latin typeface="Times New Roman"/>
              <a:cs typeface="Times New Roman"/>
            </a:endParaRPr>
          </a:p>
          <a:p>
            <a:pPr marL="11128">
              <a:lnSpc>
                <a:spcPts val="2979"/>
              </a:lnSpc>
              <a:spcBef>
                <a:spcPts val="153"/>
              </a:spcBef>
            </a:pPr>
            <a:endParaRPr lang="en-US" sz="3200" b="1" dirty="0" smtClean="0">
              <a:solidFill>
                <a:srgbClr val="404E5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295400"/>
            <a:ext cx="9144000" cy="5986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Times New Roman"/>
                <a:cs typeface="Times New Roman"/>
              </a:rPr>
              <a:t>1.Persoana </a:t>
            </a:r>
            <a:r>
              <a:rPr lang="en-US" sz="2600" dirty="0" err="1" smtClean="0">
                <a:latin typeface="Times New Roman"/>
                <a:cs typeface="Times New Roman"/>
              </a:rPr>
              <a:t>aflată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în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căutarea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latin typeface="Times New Roman"/>
                <a:cs typeface="Times New Roman"/>
              </a:rPr>
              <a:t>unui</a:t>
            </a:r>
            <a:r>
              <a:rPr lang="en-US" sz="2600" b="1" dirty="0" smtClean="0">
                <a:latin typeface="Times New Roman"/>
                <a:cs typeface="Times New Roman"/>
              </a:rPr>
              <a:t> loc de </a:t>
            </a:r>
            <a:r>
              <a:rPr lang="en-US" sz="2600" b="1" dirty="0" err="1" smtClean="0">
                <a:latin typeface="Times New Roman"/>
                <a:cs typeface="Times New Roman"/>
              </a:rPr>
              <a:t>muncă</a:t>
            </a:r>
            <a:r>
              <a:rPr lang="en-US" sz="2600" b="1" dirty="0" smtClean="0"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latin typeface="Times New Roman"/>
                <a:cs typeface="Times New Roman"/>
              </a:rPr>
              <a:t>își</a:t>
            </a:r>
            <a:r>
              <a:rPr lang="en-US" sz="2600" b="1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alege</a:t>
            </a:r>
            <a:r>
              <a:rPr lang="en-US" sz="2600" dirty="0" smtClean="0">
                <a:latin typeface="Times New Roman"/>
                <a:cs typeface="Times New Roman"/>
              </a:rPr>
              <a:t> un job din </a:t>
            </a:r>
            <a:r>
              <a:rPr lang="en-US" sz="2600" b="1" dirty="0" err="1" smtClean="0">
                <a:latin typeface="Times New Roman"/>
                <a:cs typeface="Times New Roman"/>
              </a:rPr>
              <a:t>oferta</a:t>
            </a:r>
            <a:r>
              <a:rPr lang="en-US" sz="2600" b="1" dirty="0" smtClean="0"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latin typeface="Times New Roman"/>
                <a:cs typeface="Times New Roman"/>
              </a:rPr>
              <a:t>pieței</a:t>
            </a:r>
            <a:r>
              <a:rPr lang="en-US" sz="2600" b="1" dirty="0" smtClean="0"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latin typeface="Times New Roman"/>
                <a:cs typeface="Times New Roman"/>
              </a:rPr>
              <a:t>muncii</a:t>
            </a:r>
            <a:r>
              <a:rPr lang="en-US" sz="2600" b="1" dirty="0" smtClean="0">
                <a:latin typeface="Times New Roman"/>
                <a:cs typeface="Times New Roman"/>
              </a:rPr>
              <a:t>,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căruia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îi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corespunde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latin typeface="Times New Roman"/>
                <a:cs typeface="Times New Roman"/>
              </a:rPr>
              <a:t>o</a:t>
            </a:r>
            <a:r>
              <a:rPr lang="en-US" sz="2600" b="1" dirty="0" smtClean="0"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latin typeface="Times New Roman"/>
                <a:cs typeface="Times New Roman"/>
              </a:rPr>
              <a:t>ocupație</a:t>
            </a:r>
            <a:r>
              <a:rPr lang="en-US" sz="2600" dirty="0" smtClean="0">
                <a:latin typeface="Times New Roman"/>
                <a:cs typeface="Times New Roman"/>
              </a:rPr>
              <a:t> din COR/ISCO, </a:t>
            </a:r>
            <a:r>
              <a:rPr lang="en-US" sz="2600" dirty="0" err="1" smtClean="0">
                <a:latin typeface="Times New Roman"/>
                <a:cs typeface="Times New Roman"/>
              </a:rPr>
              <a:t>dacă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este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în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țară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sau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în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Europa</a:t>
            </a:r>
            <a:r>
              <a:rPr lang="en-US" sz="2600" dirty="0" smtClean="0">
                <a:latin typeface="Times New Roman"/>
                <a:cs typeface="Times New Roman"/>
              </a:rPr>
              <a:t>; </a:t>
            </a:r>
          </a:p>
          <a:p>
            <a:pPr algn="just"/>
            <a:endParaRPr lang="en-US" sz="26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600" dirty="0" smtClean="0">
                <a:latin typeface="Times New Roman"/>
                <a:cs typeface="Times New Roman"/>
              </a:rPr>
              <a:t>2.Identifică </a:t>
            </a:r>
            <a:r>
              <a:rPr lang="en-US" sz="2600" dirty="0" err="1" smtClean="0">
                <a:latin typeface="Times New Roman"/>
                <a:cs typeface="Times New Roman"/>
              </a:rPr>
              <a:t>în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b="1" dirty="0" smtClean="0">
                <a:latin typeface="Times New Roman"/>
                <a:cs typeface="Times New Roman"/>
              </a:rPr>
              <a:t>RNC </a:t>
            </a:r>
            <a:r>
              <a:rPr lang="en-US" sz="2600" b="1" dirty="0" err="1" smtClean="0">
                <a:latin typeface="Times New Roman"/>
                <a:cs typeface="Times New Roman"/>
              </a:rPr>
              <a:t>nivelul</a:t>
            </a:r>
            <a:r>
              <a:rPr lang="en-US" sz="2600" b="1" dirty="0" smtClean="0">
                <a:latin typeface="Times New Roman"/>
                <a:cs typeface="Times New Roman"/>
              </a:rPr>
              <a:t> de </a:t>
            </a:r>
            <a:r>
              <a:rPr lang="en-US" sz="2600" b="1" dirty="0" err="1" smtClean="0">
                <a:latin typeface="Times New Roman"/>
                <a:cs typeface="Times New Roman"/>
              </a:rPr>
              <a:t>calificare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și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competențele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obținute</a:t>
            </a:r>
            <a:r>
              <a:rPr lang="en-US" sz="2600" dirty="0" smtClean="0">
                <a:latin typeface="Times New Roman"/>
                <a:cs typeface="Times New Roman"/>
              </a:rPr>
              <a:t>, le </a:t>
            </a:r>
            <a:r>
              <a:rPr lang="en-US" sz="2600" dirty="0" err="1" smtClean="0">
                <a:latin typeface="Times New Roman"/>
                <a:cs typeface="Times New Roman"/>
              </a:rPr>
              <a:t>compară</a:t>
            </a:r>
            <a:r>
              <a:rPr lang="en-US" sz="2600" dirty="0" smtClean="0">
                <a:latin typeface="Times New Roman"/>
                <a:cs typeface="Times New Roman"/>
              </a:rPr>
              <a:t> cu ale </a:t>
            </a:r>
            <a:r>
              <a:rPr lang="en-US" sz="2600" dirty="0" err="1" smtClean="0">
                <a:latin typeface="Times New Roman"/>
                <a:cs typeface="Times New Roman"/>
              </a:rPr>
              <a:t>postului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și</a:t>
            </a:r>
            <a:r>
              <a:rPr lang="en-US" sz="2600" dirty="0" smtClean="0">
                <a:latin typeface="Times New Roman"/>
                <a:cs typeface="Times New Roman"/>
              </a:rPr>
              <a:t> cu </a:t>
            </a:r>
            <a:r>
              <a:rPr lang="en-US" sz="2600" dirty="0" err="1" smtClean="0">
                <a:latin typeface="Times New Roman"/>
                <a:cs typeface="Times New Roman"/>
              </a:rPr>
              <a:t>cele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pe</a:t>
            </a:r>
            <a:r>
              <a:rPr lang="en-US" sz="2600" dirty="0" smtClean="0">
                <a:latin typeface="Times New Roman"/>
                <a:cs typeface="Times New Roman"/>
              </a:rPr>
              <a:t> care le </a:t>
            </a:r>
            <a:r>
              <a:rPr lang="en-US" sz="2600" dirty="0" err="1" smtClean="0">
                <a:latin typeface="Times New Roman"/>
                <a:cs typeface="Times New Roman"/>
              </a:rPr>
              <a:t>deține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deja</a:t>
            </a:r>
            <a:r>
              <a:rPr lang="en-US" sz="2600" dirty="0" smtClean="0">
                <a:latin typeface="Times New Roman"/>
                <a:cs typeface="Times New Roman"/>
              </a:rPr>
              <a:t>;</a:t>
            </a:r>
          </a:p>
          <a:p>
            <a:pPr algn="just"/>
            <a:endParaRPr lang="en-US" sz="26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600" dirty="0" smtClean="0">
                <a:latin typeface="Times New Roman"/>
                <a:cs typeface="Times New Roman"/>
              </a:rPr>
              <a:t>3.Caută </a:t>
            </a:r>
            <a:r>
              <a:rPr lang="en-US" sz="2600" dirty="0" err="1" smtClean="0">
                <a:latin typeface="Times New Roman"/>
                <a:cs typeface="Times New Roman"/>
              </a:rPr>
              <a:t>pe</a:t>
            </a:r>
            <a:r>
              <a:rPr lang="en-US" sz="2600" dirty="0" smtClean="0">
                <a:latin typeface="Times New Roman"/>
                <a:cs typeface="Times New Roman"/>
              </a:rPr>
              <a:t> site-</a:t>
            </a:r>
            <a:r>
              <a:rPr lang="en-US" sz="2600" dirty="0" err="1" smtClean="0">
                <a:latin typeface="Times New Roman"/>
                <a:cs typeface="Times New Roman"/>
              </a:rPr>
              <a:t>ul</a:t>
            </a:r>
            <a:r>
              <a:rPr lang="en-US" sz="2600" dirty="0" smtClean="0">
                <a:latin typeface="Times New Roman"/>
                <a:cs typeface="Times New Roman"/>
              </a:rPr>
              <a:t> ANC </a:t>
            </a:r>
            <a:r>
              <a:rPr lang="en-US" sz="2600" dirty="0" err="1" smtClean="0">
                <a:latin typeface="Times New Roman"/>
                <a:cs typeface="Times New Roman"/>
              </a:rPr>
              <a:t>dacă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există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b="1" dirty="0" smtClean="0">
                <a:latin typeface="Times New Roman"/>
                <a:cs typeface="Times New Roman"/>
              </a:rPr>
              <a:t>Standard </a:t>
            </a:r>
            <a:r>
              <a:rPr lang="en-US" sz="2600" b="1" dirty="0" err="1" smtClean="0">
                <a:latin typeface="Times New Roman"/>
                <a:cs typeface="Times New Roman"/>
              </a:rPr>
              <a:t>ocupațional</a:t>
            </a:r>
            <a:r>
              <a:rPr lang="en-US" sz="2600" b="1" dirty="0" smtClean="0"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latin typeface="Times New Roman"/>
                <a:cs typeface="Times New Roman"/>
              </a:rPr>
              <a:t>pentru</a:t>
            </a:r>
            <a:r>
              <a:rPr lang="en-US" sz="2600" b="1" dirty="0" smtClean="0"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latin typeface="Times New Roman"/>
                <a:cs typeface="Times New Roman"/>
              </a:rPr>
              <a:t>educație</a:t>
            </a:r>
            <a:r>
              <a:rPr lang="en-US" sz="2600" b="1" dirty="0" smtClean="0"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latin typeface="Times New Roman"/>
                <a:cs typeface="Times New Roman"/>
              </a:rPr>
              <a:t>și</a:t>
            </a:r>
            <a:r>
              <a:rPr lang="en-US" sz="2600" b="1" dirty="0" smtClean="0"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latin typeface="Times New Roman"/>
                <a:cs typeface="Times New Roman"/>
              </a:rPr>
              <a:t>formare</a:t>
            </a:r>
            <a:r>
              <a:rPr lang="en-US" sz="2600" b="1" dirty="0" smtClean="0"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latin typeface="Times New Roman"/>
                <a:cs typeface="Times New Roman"/>
              </a:rPr>
              <a:t>profesională</a:t>
            </a:r>
            <a:r>
              <a:rPr lang="en-US" sz="2600" dirty="0" smtClean="0">
                <a:latin typeface="Times New Roman"/>
                <a:cs typeface="Times New Roman"/>
              </a:rPr>
              <a:t>, </a:t>
            </a:r>
            <a:r>
              <a:rPr lang="en-US" sz="2600" dirty="0" err="1" smtClean="0">
                <a:latin typeface="Times New Roman"/>
                <a:cs typeface="Times New Roman"/>
              </a:rPr>
              <a:t>verifică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programa</a:t>
            </a:r>
            <a:r>
              <a:rPr lang="en-US" sz="2600" dirty="0" smtClean="0">
                <a:latin typeface="Times New Roman"/>
                <a:cs typeface="Times New Roman"/>
              </a:rPr>
              <a:t>, </a:t>
            </a:r>
            <a:r>
              <a:rPr lang="en-US" sz="2600" dirty="0" err="1" smtClean="0">
                <a:latin typeface="Times New Roman"/>
                <a:cs typeface="Times New Roman"/>
              </a:rPr>
              <a:t>condițiile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și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numărul</a:t>
            </a:r>
            <a:r>
              <a:rPr lang="en-US" sz="2600" dirty="0" smtClean="0">
                <a:latin typeface="Times New Roman"/>
                <a:cs typeface="Times New Roman"/>
              </a:rPr>
              <a:t> de ore; </a:t>
            </a:r>
          </a:p>
          <a:p>
            <a:pPr algn="just"/>
            <a:endParaRPr lang="en-US" sz="26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600" dirty="0" smtClean="0">
                <a:latin typeface="Times New Roman"/>
                <a:cs typeface="Times New Roman"/>
              </a:rPr>
              <a:t>4.Caută </a:t>
            </a:r>
            <a:r>
              <a:rPr lang="en-US" sz="2600" b="1" dirty="0" err="1" smtClean="0">
                <a:latin typeface="Times New Roman"/>
                <a:cs typeface="Times New Roman"/>
              </a:rPr>
              <a:t>în</a:t>
            </a:r>
            <a:r>
              <a:rPr lang="en-US" sz="2600" b="1" dirty="0" smtClean="0">
                <a:latin typeface="Times New Roman"/>
                <a:cs typeface="Times New Roman"/>
              </a:rPr>
              <a:t> RNC/RNFPFPA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dacă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există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furnizor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autorizat/acreditat</a:t>
            </a:r>
            <a:r>
              <a:rPr lang="en-US" sz="2600" dirty="0" smtClean="0">
                <a:latin typeface="Times New Roman"/>
                <a:cs typeface="Times New Roman"/>
              </a:rPr>
              <a:t>;</a:t>
            </a:r>
          </a:p>
          <a:p>
            <a:pPr algn="just"/>
            <a:endParaRPr lang="en-US" sz="27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0" rIns="0" bIns="0" anchor="ctr">
            <a:noAutofit/>
          </a:bodyPr>
          <a:lstStyle/>
          <a:p>
            <a:pPr marL="11128" algn="ctr">
              <a:lnSpc>
                <a:spcPts val="2290"/>
              </a:lnSpc>
              <a:spcBef>
                <a:spcPct val="0"/>
              </a:spcBef>
            </a:pPr>
            <a:endParaRPr lang="en-US" sz="2800" b="1" dirty="0" smtClean="0">
              <a:solidFill>
                <a:schemeClr val="tx2"/>
              </a:solidFill>
              <a:latin typeface="Times New Roman"/>
              <a:ea typeface="+mj-ea"/>
              <a:cs typeface="Times New Roman"/>
            </a:endParaRPr>
          </a:p>
          <a:p>
            <a:pPr marL="11128" algn="ctr">
              <a:lnSpc>
                <a:spcPts val="2290"/>
              </a:lnSpc>
              <a:spcBef>
                <a:spcPct val="0"/>
              </a:spcBef>
            </a:pPr>
            <a:endParaRPr lang="en-US" sz="2800" b="1" dirty="0" smtClean="0">
              <a:solidFill>
                <a:schemeClr val="tx2"/>
              </a:solidFill>
              <a:latin typeface="Times New Roman"/>
              <a:ea typeface="+mj-ea"/>
              <a:cs typeface="Times New Roman"/>
            </a:endParaRPr>
          </a:p>
          <a:p>
            <a:pPr algn="ctr"/>
            <a:r>
              <a:rPr lang="en-US" sz="2800" b="1" dirty="0" err="1" smtClean="0">
                <a:latin typeface="Times New Roman"/>
                <a:cs typeface="Times New Roman"/>
              </a:rPr>
              <a:t>Procesul</a:t>
            </a:r>
            <a:r>
              <a:rPr lang="en-US" sz="2800" b="1" dirty="0" smtClean="0">
                <a:latin typeface="Times New Roman"/>
                <a:cs typeface="Times New Roman"/>
              </a:rPr>
              <a:t> modern de </a:t>
            </a:r>
            <a:r>
              <a:rPr lang="en-US" sz="2800" b="1" dirty="0" err="1" smtClean="0">
                <a:latin typeface="Times New Roman"/>
                <a:cs typeface="Times New Roman"/>
              </a:rPr>
              <a:t>educație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și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formare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profesională</a:t>
            </a:r>
            <a:r>
              <a:rPr lang="en-US" sz="2800" b="1" dirty="0" smtClean="0">
                <a:latin typeface="Times New Roman"/>
                <a:cs typeface="Times New Roman"/>
              </a:rPr>
              <a:t> a </a:t>
            </a:r>
            <a:r>
              <a:rPr lang="en-US" sz="2800" b="1" dirty="0" err="1" smtClean="0">
                <a:latin typeface="Times New Roman"/>
                <a:cs typeface="Times New Roman"/>
              </a:rPr>
              <a:t>adulților</a:t>
            </a:r>
            <a:r>
              <a:rPr lang="en-US" sz="2800" b="1" dirty="0" smtClean="0">
                <a:latin typeface="Times New Roman"/>
                <a:cs typeface="Times New Roman"/>
              </a:rPr>
              <a:t> – 2020 – </a:t>
            </a:r>
            <a:r>
              <a:rPr lang="en-US" sz="2800" b="1" dirty="0" err="1" smtClean="0">
                <a:latin typeface="Times New Roman"/>
                <a:cs typeface="Times New Roman"/>
              </a:rPr>
              <a:t>informatizat</a:t>
            </a:r>
            <a:endParaRPr lang="en-US" sz="2800" b="1" dirty="0" smtClean="0">
              <a:latin typeface="Times New Roman"/>
              <a:cs typeface="Times New Roman"/>
            </a:endParaRPr>
          </a:p>
          <a:p>
            <a:pPr marL="11128">
              <a:lnSpc>
                <a:spcPts val="2979"/>
              </a:lnSpc>
              <a:spcBef>
                <a:spcPts val="153"/>
              </a:spcBef>
            </a:pPr>
            <a:endParaRPr lang="en-US" sz="3200" b="1" dirty="0" smtClean="0">
              <a:solidFill>
                <a:srgbClr val="404E5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600200"/>
            <a:ext cx="9144000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Times New Roman"/>
                <a:cs typeface="Times New Roman"/>
              </a:rPr>
              <a:t>5.Parcurge </a:t>
            </a:r>
            <a:r>
              <a:rPr lang="en-US" sz="2600" b="1" dirty="0" err="1" smtClean="0">
                <a:latin typeface="Times New Roman"/>
                <a:cs typeface="Times New Roman"/>
              </a:rPr>
              <a:t>programul</a:t>
            </a:r>
            <a:r>
              <a:rPr lang="en-US" sz="2600" b="1" dirty="0" smtClean="0">
                <a:latin typeface="Times New Roman"/>
                <a:cs typeface="Times New Roman"/>
              </a:rPr>
              <a:t> de </a:t>
            </a:r>
            <a:r>
              <a:rPr lang="en-US" sz="2600" b="1" dirty="0" err="1" smtClean="0">
                <a:latin typeface="Times New Roman"/>
                <a:cs typeface="Times New Roman"/>
              </a:rPr>
              <a:t>formare</a:t>
            </a:r>
            <a:r>
              <a:rPr lang="en-US" sz="2600" dirty="0" smtClean="0">
                <a:latin typeface="Times New Roman"/>
                <a:cs typeface="Times New Roman"/>
              </a:rPr>
              <a:t>, conform </a:t>
            </a:r>
            <a:r>
              <a:rPr lang="en-US" sz="2600" dirty="0" err="1" smtClean="0">
                <a:latin typeface="Times New Roman"/>
                <a:cs typeface="Times New Roman"/>
              </a:rPr>
              <a:t>standardului</a:t>
            </a:r>
            <a:r>
              <a:rPr lang="en-US" sz="2600" dirty="0" smtClean="0">
                <a:latin typeface="Times New Roman"/>
                <a:cs typeface="Times New Roman"/>
              </a:rPr>
              <a:t>, </a:t>
            </a:r>
            <a:r>
              <a:rPr lang="en-US" sz="2600" dirty="0" err="1" smtClean="0">
                <a:latin typeface="Times New Roman"/>
                <a:cs typeface="Times New Roman"/>
              </a:rPr>
              <a:t>într</a:t>
            </a:r>
            <a:r>
              <a:rPr lang="en-US" sz="2600" dirty="0" smtClean="0">
                <a:latin typeface="Times New Roman"/>
                <a:cs typeface="Times New Roman"/>
              </a:rPr>
              <a:t>-un </a:t>
            </a:r>
            <a:r>
              <a:rPr lang="en-US" sz="2600" b="1" dirty="0" err="1" smtClean="0">
                <a:latin typeface="Times New Roman"/>
                <a:cs typeface="Times New Roman"/>
              </a:rPr>
              <a:t>domeniu</a:t>
            </a:r>
            <a:r>
              <a:rPr lang="en-US" sz="2600" b="1" dirty="0" smtClean="0">
                <a:latin typeface="Times New Roman"/>
                <a:cs typeface="Times New Roman"/>
              </a:rPr>
              <a:t> ISCED,</a:t>
            </a:r>
            <a:r>
              <a:rPr lang="en-US" sz="2600" dirty="0" smtClean="0">
                <a:latin typeface="Times New Roman"/>
                <a:cs typeface="Times New Roman"/>
              </a:rPr>
              <a:t> cu </a:t>
            </a:r>
            <a:r>
              <a:rPr lang="en-US" sz="2600" dirty="0" err="1" smtClean="0">
                <a:latin typeface="Times New Roman"/>
                <a:cs typeface="Times New Roman"/>
              </a:rPr>
              <a:t>formatori</a:t>
            </a:r>
            <a:r>
              <a:rPr lang="en-US" sz="2600" dirty="0" smtClean="0">
                <a:latin typeface="Times New Roman"/>
                <a:cs typeface="Times New Roman"/>
              </a:rPr>
              <a:t> din </a:t>
            </a:r>
            <a:r>
              <a:rPr lang="en-US" sz="2600" dirty="0" err="1" smtClean="0">
                <a:latin typeface="Times New Roman"/>
                <a:cs typeface="Times New Roman"/>
              </a:rPr>
              <a:t>registrul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formatorilor</a:t>
            </a:r>
            <a:r>
              <a:rPr lang="en-US" sz="2600" dirty="0" smtClean="0">
                <a:latin typeface="Times New Roman"/>
                <a:cs typeface="Times New Roman"/>
              </a:rPr>
              <a:t>, </a:t>
            </a:r>
            <a:r>
              <a:rPr lang="en-US" sz="2600" dirty="0" err="1" smtClean="0">
                <a:latin typeface="Times New Roman"/>
                <a:cs typeface="Times New Roman"/>
              </a:rPr>
              <a:t>specializați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pe</a:t>
            </a:r>
            <a:r>
              <a:rPr lang="en-US" sz="2600" dirty="0" smtClean="0">
                <a:latin typeface="Times New Roman"/>
                <a:cs typeface="Times New Roman"/>
              </a:rPr>
              <a:t> discipline;</a:t>
            </a:r>
          </a:p>
          <a:p>
            <a:pPr algn="just"/>
            <a:endParaRPr lang="en-US" sz="26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600" dirty="0" smtClean="0">
                <a:latin typeface="Times New Roman"/>
                <a:cs typeface="Times New Roman"/>
              </a:rPr>
              <a:t>6.Participă la </a:t>
            </a:r>
            <a:r>
              <a:rPr lang="en-US" sz="2600" b="1" dirty="0" err="1" smtClean="0">
                <a:latin typeface="Times New Roman"/>
                <a:cs typeface="Times New Roman"/>
              </a:rPr>
              <a:t>evaluarea</a:t>
            </a:r>
            <a:r>
              <a:rPr lang="en-US" sz="2600" b="1" dirty="0" smtClean="0">
                <a:latin typeface="Times New Roman"/>
                <a:cs typeface="Times New Roman"/>
              </a:rPr>
              <a:t> </a:t>
            </a:r>
            <a:r>
              <a:rPr lang="en-US" sz="2600" dirty="0" smtClean="0">
                <a:latin typeface="Times New Roman"/>
                <a:cs typeface="Times New Roman"/>
              </a:rPr>
              <a:t>cu </a:t>
            </a:r>
            <a:r>
              <a:rPr lang="en-US" sz="2600" dirty="0" err="1" smtClean="0">
                <a:latin typeface="Times New Roman"/>
                <a:cs typeface="Times New Roman"/>
              </a:rPr>
              <a:t>evaluatori/specialiști</a:t>
            </a:r>
            <a:r>
              <a:rPr lang="en-US" sz="2600" dirty="0" smtClean="0">
                <a:latin typeface="Times New Roman"/>
                <a:cs typeface="Times New Roman"/>
              </a:rPr>
              <a:t> din </a:t>
            </a:r>
            <a:r>
              <a:rPr lang="en-US" sz="2600" dirty="0" err="1" smtClean="0">
                <a:latin typeface="Times New Roman"/>
                <a:cs typeface="Times New Roman"/>
              </a:rPr>
              <a:t>registrul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specialiștilor/evaluatorilor</a:t>
            </a:r>
            <a:r>
              <a:rPr lang="en-US" sz="2600" dirty="0" smtClean="0">
                <a:latin typeface="Times New Roman"/>
                <a:cs typeface="Times New Roman"/>
              </a:rPr>
              <a:t>, care </a:t>
            </a:r>
            <a:r>
              <a:rPr lang="en-US" sz="2600" dirty="0" err="1" smtClean="0">
                <a:latin typeface="Times New Roman"/>
                <a:cs typeface="Times New Roman"/>
              </a:rPr>
              <a:t>confirmă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latin typeface="Times New Roman"/>
                <a:cs typeface="Times New Roman"/>
              </a:rPr>
              <a:t>rezultatele</a:t>
            </a:r>
            <a:r>
              <a:rPr lang="en-US" sz="2600" b="1" dirty="0" smtClean="0"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latin typeface="Times New Roman"/>
                <a:cs typeface="Times New Roman"/>
              </a:rPr>
              <a:t>învățării-ce</a:t>
            </a:r>
            <a:r>
              <a:rPr lang="en-US" sz="2600" b="1" dirty="0" smtClean="0"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latin typeface="Times New Roman"/>
                <a:cs typeface="Times New Roman"/>
              </a:rPr>
              <a:t>știi</a:t>
            </a:r>
            <a:r>
              <a:rPr lang="en-US" sz="2600" b="1" dirty="0" smtClean="0"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latin typeface="Times New Roman"/>
                <a:cs typeface="Times New Roman"/>
              </a:rPr>
              <a:t>să</a:t>
            </a:r>
            <a:r>
              <a:rPr lang="en-US" sz="2600" b="1" dirty="0" smtClean="0"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latin typeface="Times New Roman"/>
                <a:cs typeface="Times New Roman"/>
              </a:rPr>
              <a:t>faci</a:t>
            </a:r>
            <a:r>
              <a:rPr lang="en-US" sz="2600" b="1" dirty="0" smtClean="0">
                <a:latin typeface="Times New Roman"/>
                <a:cs typeface="Times New Roman"/>
              </a:rPr>
              <a:t> - </a:t>
            </a:r>
            <a:r>
              <a:rPr lang="en-US" sz="2600" dirty="0" err="1" smtClean="0">
                <a:latin typeface="Times New Roman"/>
                <a:cs typeface="Times New Roman"/>
              </a:rPr>
              <a:t>și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dobândirea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competențelor</a:t>
            </a:r>
            <a:r>
              <a:rPr lang="en-US" sz="2600" dirty="0" smtClean="0">
                <a:latin typeface="Times New Roman"/>
                <a:cs typeface="Times New Roman"/>
              </a:rPr>
              <a:t> din </a:t>
            </a:r>
            <a:r>
              <a:rPr lang="en-US" sz="2600" dirty="0" err="1" smtClean="0">
                <a:latin typeface="Times New Roman"/>
                <a:cs typeface="Times New Roman"/>
              </a:rPr>
              <a:t>Standardul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ocupațional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pentru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educație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și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formare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profesională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și</a:t>
            </a:r>
            <a:r>
              <a:rPr lang="en-US" sz="2600" dirty="0" smtClean="0">
                <a:latin typeface="Times New Roman"/>
                <a:cs typeface="Times New Roman"/>
              </a:rPr>
              <a:t> din RNC.</a:t>
            </a:r>
          </a:p>
          <a:p>
            <a:pPr algn="just"/>
            <a:endParaRPr lang="en-US" sz="26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600" dirty="0" smtClean="0">
                <a:latin typeface="Times New Roman"/>
                <a:cs typeface="Times New Roman"/>
              </a:rPr>
              <a:t>7.Primește </a:t>
            </a:r>
            <a:r>
              <a:rPr lang="en-US" sz="2600" b="1" dirty="0" err="1" smtClean="0">
                <a:latin typeface="Times New Roman"/>
                <a:cs typeface="Times New Roman"/>
              </a:rPr>
              <a:t>certificatul</a:t>
            </a:r>
            <a:r>
              <a:rPr lang="en-US" sz="2600" b="1" dirty="0" smtClean="0">
                <a:latin typeface="Times New Roman"/>
                <a:cs typeface="Times New Roman"/>
              </a:rPr>
              <a:t> de </a:t>
            </a:r>
            <a:r>
              <a:rPr lang="en-US" sz="2600" b="1" dirty="0" err="1" smtClean="0">
                <a:latin typeface="Times New Roman"/>
                <a:cs typeface="Times New Roman"/>
              </a:rPr>
              <a:t>calificare/competențe</a:t>
            </a:r>
            <a:r>
              <a:rPr lang="en-US" sz="2600" b="1" dirty="0" smtClean="0">
                <a:latin typeface="Times New Roman"/>
                <a:cs typeface="Times New Roman"/>
              </a:rPr>
              <a:t>,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însoțit</a:t>
            </a:r>
            <a:r>
              <a:rPr lang="en-US" sz="2600" dirty="0" smtClean="0">
                <a:latin typeface="Times New Roman"/>
                <a:cs typeface="Times New Roman"/>
              </a:rPr>
              <a:t> de </a:t>
            </a:r>
            <a:r>
              <a:rPr lang="en-US" sz="2600" b="1" dirty="0" err="1" smtClean="0">
                <a:latin typeface="Times New Roman"/>
                <a:cs typeface="Times New Roman"/>
              </a:rPr>
              <a:t>Suplimentul</a:t>
            </a:r>
            <a:r>
              <a:rPr lang="en-US" sz="2600" b="1" dirty="0" smtClean="0"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latin typeface="Times New Roman"/>
                <a:cs typeface="Times New Roman"/>
              </a:rPr>
              <a:t>descriptiv</a:t>
            </a:r>
            <a:r>
              <a:rPr lang="en-US" sz="2600" b="1" dirty="0" smtClean="0">
                <a:latin typeface="Times New Roman"/>
                <a:cs typeface="Times New Roman"/>
              </a:rPr>
              <a:t>, model EUROPASS. </a:t>
            </a:r>
            <a:r>
              <a:rPr lang="en-US" sz="2600" dirty="0" smtClean="0">
                <a:latin typeface="Times New Roman"/>
                <a:cs typeface="Times New Roman"/>
              </a:rPr>
              <a:t>Are loc </a:t>
            </a:r>
            <a:r>
              <a:rPr lang="en-US" sz="2600" dirty="0" err="1" smtClean="0">
                <a:latin typeface="Times New Roman"/>
                <a:cs typeface="Times New Roman"/>
              </a:rPr>
              <a:t>înscrierea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în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registrul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absolvenților/matricol</a:t>
            </a:r>
            <a:r>
              <a:rPr lang="en-US" sz="2600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r>
              <a:rPr lang="en-US" sz="2700" dirty="0" smtClean="0">
                <a:latin typeface="Times New Roman"/>
                <a:cs typeface="Times New Roman"/>
              </a:rPr>
              <a:t> </a:t>
            </a:r>
          </a:p>
          <a:p>
            <a:pPr algn="just"/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</p:spPr>
        <p:txBody>
          <a:bodyPr vert="horz" lIns="0" rIns="0" bIns="0" anchor="ctr">
            <a:noAutofit/>
          </a:bodyPr>
          <a:lstStyle/>
          <a:p>
            <a:pPr marL="11128" algn="ctr">
              <a:lnSpc>
                <a:spcPts val="2290"/>
              </a:lnSpc>
              <a:spcBef>
                <a:spcPct val="0"/>
              </a:spcBef>
            </a:pPr>
            <a:endParaRPr lang="en-US" sz="3200" b="1" dirty="0" smtClean="0">
              <a:solidFill>
                <a:schemeClr val="tx2"/>
              </a:solidFill>
              <a:latin typeface="Times New Roman"/>
              <a:ea typeface="+mj-ea"/>
              <a:cs typeface="Times New Roman"/>
            </a:endParaRPr>
          </a:p>
          <a:p>
            <a:pPr marL="11128" algn="ctr">
              <a:lnSpc>
                <a:spcPts val="2290"/>
              </a:lnSpc>
              <a:spcBef>
                <a:spcPct val="0"/>
              </a:spcBef>
            </a:pPr>
            <a:endParaRPr lang="en-US" sz="2800" b="1" dirty="0" smtClean="0">
              <a:solidFill>
                <a:schemeClr val="tx2"/>
              </a:solidFill>
              <a:latin typeface="Times New Roman"/>
              <a:ea typeface="+mj-ea"/>
              <a:cs typeface="Times New Roman"/>
            </a:endParaRPr>
          </a:p>
          <a:p>
            <a:pPr algn="ctr"/>
            <a:r>
              <a:rPr lang="en-US" sz="2800" b="1" dirty="0" err="1" smtClean="0">
                <a:latin typeface="Times New Roman"/>
                <a:cs typeface="Times New Roman"/>
              </a:rPr>
              <a:t>Procesul</a:t>
            </a:r>
            <a:r>
              <a:rPr lang="en-US" sz="2800" b="1" dirty="0" smtClean="0">
                <a:latin typeface="Times New Roman"/>
                <a:cs typeface="Times New Roman"/>
              </a:rPr>
              <a:t> modern de </a:t>
            </a:r>
            <a:r>
              <a:rPr lang="en-US" sz="2800" b="1" dirty="0" err="1" smtClean="0">
                <a:latin typeface="Times New Roman"/>
                <a:cs typeface="Times New Roman"/>
              </a:rPr>
              <a:t>educație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și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formare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profesională</a:t>
            </a:r>
            <a:r>
              <a:rPr lang="en-US" sz="2800" b="1" dirty="0" smtClean="0">
                <a:latin typeface="Times New Roman"/>
                <a:cs typeface="Times New Roman"/>
              </a:rPr>
              <a:t> a </a:t>
            </a:r>
            <a:r>
              <a:rPr lang="en-US" sz="2800" b="1" dirty="0" err="1" smtClean="0">
                <a:latin typeface="Times New Roman"/>
                <a:cs typeface="Times New Roman"/>
              </a:rPr>
              <a:t>adulților</a:t>
            </a:r>
            <a:r>
              <a:rPr lang="en-US" sz="2800" b="1" dirty="0" smtClean="0">
                <a:latin typeface="Times New Roman"/>
                <a:cs typeface="Times New Roman"/>
              </a:rPr>
              <a:t> – 2020 – </a:t>
            </a:r>
            <a:r>
              <a:rPr lang="en-US" sz="2800" b="1" dirty="0" err="1" smtClean="0">
                <a:latin typeface="Times New Roman"/>
                <a:cs typeface="Times New Roman"/>
              </a:rPr>
              <a:t>informatizat</a:t>
            </a:r>
            <a:endParaRPr lang="en-US" sz="2800" b="1" dirty="0" smtClean="0">
              <a:latin typeface="Times New Roman"/>
              <a:cs typeface="Times New Roman"/>
            </a:endParaRPr>
          </a:p>
          <a:p>
            <a:pPr marL="11128">
              <a:lnSpc>
                <a:spcPts val="2979"/>
              </a:lnSpc>
              <a:spcBef>
                <a:spcPts val="153"/>
              </a:spcBef>
            </a:pPr>
            <a:endParaRPr lang="en-US" sz="3200" b="1" dirty="0" smtClean="0">
              <a:solidFill>
                <a:srgbClr val="404E5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066800"/>
            <a:ext cx="914400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600" dirty="0" smtClean="0">
                <a:latin typeface="Times New Roman"/>
                <a:cs typeface="Times New Roman"/>
              </a:rPr>
              <a:t>8.Se </a:t>
            </a:r>
            <a:r>
              <a:rPr lang="en-US" sz="2600" dirty="0" err="1" smtClean="0">
                <a:latin typeface="Times New Roman"/>
                <a:cs typeface="Times New Roman"/>
              </a:rPr>
              <a:t>prezintă</a:t>
            </a:r>
            <a:r>
              <a:rPr lang="en-US" sz="2600" dirty="0" smtClean="0">
                <a:latin typeface="Times New Roman"/>
                <a:cs typeface="Times New Roman"/>
              </a:rPr>
              <a:t> la </a:t>
            </a:r>
            <a:r>
              <a:rPr lang="en-US" sz="2600" dirty="0" err="1" smtClean="0">
                <a:latin typeface="Times New Roman"/>
                <a:cs typeface="Times New Roman"/>
              </a:rPr>
              <a:t>potențialul</a:t>
            </a:r>
            <a:r>
              <a:rPr lang="en-US" sz="2600" dirty="0" smtClean="0">
                <a:latin typeface="Times New Roman"/>
                <a:cs typeface="Times New Roman"/>
              </a:rPr>
              <a:t> loc de </a:t>
            </a:r>
            <a:r>
              <a:rPr lang="en-US" sz="2600" dirty="0" err="1" smtClean="0">
                <a:latin typeface="Times New Roman"/>
                <a:cs typeface="Times New Roman"/>
              </a:rPr>
              <a:t>muncă</a:t>
            </a:r>
            <a:r>
              <a:rPr lang="en-US" sz="2600" dirty="0" smtClean="0">
                <a:latin typeface="Times New Roman"/>
                <a:cs typeface="Times New Roman"/>
              </a:rPr>
              <a:t>, are </a:t>
            </a:r>
            <a:r>
              <a:rPr lang="en-US" sz="2600" dirty="0" err="1" smtClean="0">
                <a:latin typeface="Times New Roman"/>
                <a:cs typeface="Times New Roman"/>
              </a:rPr>
              <a:t>toate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actele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necesare</a:t>
            </a:r>
            <a:r>
              <a:rPr lang="en-US" sz="2600" dirty="0" smtClean="0">
                <a:latin typeface="Times New Roman"/>
                <a:cs typeface="Times New Roman"/>
              </a:rPr>
              <a:t>: </a:t>
            </a:r>
            <a:r>
              <a:rPr lang="en-US" sz="2600" b="1" dirty="0" smtClean="0">
                <a:latin typeface="Times New Roman"/>
                <a:cs typeface="Times New Roman"/>
              </a:rPr>
              <a:t>certificate</a:t>
            </a:r>
            <a:r>
              <a:rPr lang="en-US" sz="2600" dirty="0" smtClean="0">
                <a:latin typeface="Times New Roman"/>
                <a:cs typeface="Times New Roman"/>
              </a:rPr>
              <a:t> (conform </a:t>
            </a:r>
            <a:r>
              <a:rPr lang="en-US" sz="2600" dirty="0" err="1" smtClean="0">
                <a:latin typeface="Times New Roman"/>
                <a:cs typeface="Times New Roman"/>
              </a:rPr>
              <a:t>actelor</a:t>
            </a:r>
            <a:r>
              <a:rPr lang="en-US" sz="2600" dirty="0" smtClean="0">
                <a:latin typeface="Times New Roman"/>
                <a:cs typeface="Times New Roman"/>
              </a:rPr>
              <a:t> de </a:t>
            </a:r>
            <a:r>
              <a:rPr lang="en-US" sz="2600" dirty="0" err="1" smtClean="0">
                <a:latin typeface="Times New Roman"/>
                <a:cs typeface="Times New Roman"/>
              </a:rPr>
              <a:t>studii</a:t>
            </a:r>
            <a:r>
              <a:rPr lang="en-US" sz="2600" dirty="0" smtClean="0">
                <a:latin typeface="Times New Roman"/>
                <a:cs typeface="Times New Roman"/>
              </a:rPr>
              <a:t>), </a:t>
            </a:r>
            <a:r>
              <a:rPr lang="en-US" sz="2600" b="1" dirty="0" err="1" smtClean="0">
                <a:latin typeface="Times New Roman"/>
                <a:cs typeface="Times New Roman"/>
              </a:rPr>
              <a:t>supliment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descriptiv</a:t>
            </a:r>
            <a:r>
              <a:rPr lang="en-US" sz="2600" dirty="0" smtClean="0">
                <a:latin typeface="Times New Roman"/>
                <a:cs typeface="Times New Roman"/>
              </a:rPr>
              <a:t> al </a:t>
            </a:r>
            <a:r>
              <a:rPr lang="en-US" sz="2600" dirty="0" err="1" smtClean="0">
                <a:latin typeface="Times New Roman"/>
                <a:cs typeface="Times New Roman"/>
              </a:rPr>
              <a:t>programului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urmat</a:t>
            </a:r>
            <a:r>
              <a:rPr lang="en-US" sz="2600" dirty="0" smtClean="0">
                <a:latin typeface="Times New Roman"/>
                <a:cs typeface="Times New Roman"/>
              </a:rPr>
              <a:t> (conform site ANC - RNC); </a:t>
            </a:r>
            <a:r>
              <a:rPr lang="en-US" sz="2600" b="1" dirty="0" err="1" smtClean="0">
                <a:latin typeface="Times New Roman"/>
                <a:cs typeface="Times New Roman"/>
              </a:rPr>
              <a:t>competențele</a:t>
            </a:r>
            <a:r>
              <a:rPr lang="en-US" sz="2600" b="1" dirty="0" smtClean="0"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latin typeface="Times New Roman"/>
                <a:cs typeface="Times New Roman"/>
              </a:rPr>
              <a:t>specifice</a:t>
            </a:r>
            <a:r>
              <a:rPr lang="en-US" sz="2600" dirty="0" err="1" smtClean="0">
                <a:latin typeface="Times New Roman"/>
                <a:cs typeface="Times New Roman"/>
              </a:rPr>
              <a:t>/profesionale</a:t>
            </a:r>
            <a:r>
              <a:rPr lang="en-US" sz="2600" dirty="0" smtClean="0">
                <a:latin typeface="Times New Roman"/>
                <a:cs typeface="Times New Roman"/>
              </a:rPr>
              <a:t> conform </a:t>
            </a:r>
            <a:r>
              <a:rPr lang="en-US" sz="2600" dirty="0" err="1" smtClean="0">
                <a:latin typeface="Times New Roman"/>
                <a:cs typeface="Times New Roman"/>
              </a:rPr>
              <a:t>standardului</a:t>
            </a:r>
            <a:r>
              <a:rPr lang="en-US" sz="2600" dirty="0" smtClean="0">
                <a:latin typeface="Times New Roman"/>
                <a:cs typeface="Times New Roman"/>
              </a:rPr>
              <a:t> (</a:t>
            </a:r>
            <a:r>
              <a:rPr lang="en-US" sz="2600" dirty="0" err="1" smtClean="0">
                <a:latin typeface="Times New Roman"/>
                <a:cs typeface="Times New Roman"/>
              </a:rPr>
              <a:t>listă</a:t>
            </a:r>
            <a:r>
              <a:rPr lang="en-US" sz="2600" dirty="0" smtClean="0">
                <a:latin typeface="Times New Roman"/>
                <a:cs typeface="Times New Roman"/>
              </a:rPr>
              <a:t> site ANC) </a:t>
            </a:r>
            <a:r>
              <a:rPr lang="en-US" sz="2600" dirty="0" err="1" smtClean="0">
                <a:latin typeface="Times New Roman"/>
                <a:cs typeface="Times New Roman"/>
              </a:rPr>
              <a:t>și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toate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latin typeface="Times New Roman"/>
                <a:cs typeface="Times New Roman"/>
              </a:rPr>
              <a:t>probele</a:t>
            </a:r>
            <a:r>
              <a:rPr lang="en-US" sz="2600" b="1" dirty="0" smtClean="0">
                <a:latin typeface="Times New Roman"/>
                <a:cs typeface="Times New Roman"/>
              </a:rPr>
              <a:t> date</a:t>
            </a:r>
            <a:r>
              <a:rPr lang="en-US" sz="2600" dirty="0" smtClean="0">
                <a:latin typeface="Times New Roman"/>
                <a:cs typeface="Times New Roman"/>
              </a:rPr>
              <a:t> – </a:t>
            </a:r>
            <a:r>
              <a:rPr lang="en-US" sz="2600" dirty="0" err="1" smtClean="0">
                <a:latin typeface="Times New Roman"/>
                <a:cs typeface="Times New Roman"/>
              </a:rPr>
              <a:t>rezultatele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învățării</a:t>
            </a:r>
            <a:r>
              <a:rPr lang="en-US" sz="2600" dirty="0" smtClean="0">
                <a:latin typeface="Times New Roman"/>
                <a:cs typeface="Times New Roman"/>
              </a:rPr>
              <a:t>, </a:t>
            </a:r>
            <a:r>
              <a:rPr lang="en-US" sz="2600" dirty="0" err="1" smtClean="0">
                <a:latin typeface="Times New Roman"/>
                <a:cs typeface="Times New Roman"/>
              </a:rPr>
              <a:t>confirmă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dobândirea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competențelor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stabite</a:t>
            </a:r>
            <a:r>
              <a:rPr lang="en-US" sz="2600" dirty="0" smtClean="0">
                <a:latin typeface="Times New Roman"/>
                <a:cs typeface="Times New Roman"/>
              </a:rPr>
              <a:t> de </a:t>
            </a:r>
            <a:r>
              <a:rPr lang="en-US" sz="2600" dirty="0" err="1" smtClean="0">
                <a:latin typeface="Times New Roman"/>
                <a:cs typeface="Times New Roman"/>
              </a:rPr>
              <a:t>Comitetele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Sectoriale</a:t>
            </a:r>
            <a:r>
              <a:rPr lang="en-US" sz="2600" dirty="0" smtClean="0">
                <a:latin typeface="Times New Roman"/>
                <a:cs typeface="Times New Roman"/>
              </a:rPr>
              <a:t>, </a:t>
            </a:r>
            <a:r>
              <a:rPr lang="en-US" sz="2600" dirty="0" err="1" smtClean="0">
                <a:latin typeface="Times New Roman"/>
                <a:cs typeface="Times New Roman"/>
              </a:rPr>
              <a:t>pe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baza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sarcinilor</a:t>
            </a:r>
            <a:r>
              <a:rPr lang="en-US" sz="2600" dirty="0" smtClean="0">
                <a:latin typeface="Times New Roman"/>
                <a:cs typeface="Times New Roman"/>
              </a:rPr>
              <a:t> de </a:t>
            </a:r>
            <a:r>
              <a:rPr lang="en-US" sz="2600" dirty="0" err="1" smtClean="0">
                <a:latin typeface="Times New Roman"/>
                <a:cs typeface="Times New Roman"/>
              </a:rPr>
              <a:t>muncă</a:t>
            </a:r>
            <a:r>
              <a:rPr lang="en-US" sz="2600" dirty="0" smtClean="0">
                <a:latin typeface="Times New Roman"/>
                <a:cs typeface="Times New Roman"/>
              </a:rPr>
              <a:t> ale </a:t>
            </a:r>
            <a:r>
              <a:rPr lang="en-US" sz="2600" dirty="0" err="1" smtClean="0">
                <a:latin typeface="Times New Roman"/>
                <a:cs typeface="Times New Roman"/>
              </a:rPr>
              <a:t>postului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dorit</a:t>
            </a:r>
            <a:r>
              <a:rPr lang="en-US" sz="2600" dirty="0" smtClean="0">
                <a:latin typeface="Times New Roman"/>
                <a:cs typeface="Times New Roman"/>
              </a:rPr>
              <a:t> – </a:t>
            </a:r>
            <a:r>
              <a:rPr lang="en-US" sz="2600" b="1" dirty="0" smtClean="0">
                <a:latin typeface="Times New Roman"/>
                <a:cs typeface="Times New Roman"/>
              </a:rPr>
              <a:t>ESTE ANGAJAT</a:t>
            </a:r>
            <a:r>
              <a:rPr lang="en-US" sz="2600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600" dirty="0" smtClean="0"/>
          </a:p>
          <a:p>
            <a:pPr algn="just"/>
            <a:r>
              <a:rPr lang="en-US" sz="2600" dirty="0" smtClean="0">
                <a:latin typeface="Times New Roman"/>
                <a:cs typeface="Times New Roman"/>
              </a:rPr>
              <a:t>9.Se </a:t>
            </a:r>
            <a:r>
              <a:rPr lang="en-US" sz="2600" dirty="0" err="1" smtClean="0">
                <a:latin typeface="Times New Roman"/>
                <a:cs typeface="Times New Roman"/>
              </a:rPr>
              <a:t>regăsește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în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raportările</a:t>
            </a:r>
            <a:r>
              <a:rPr lang="en-US" sz="2600" dirty="0" smtClean="0">
                <a:latin typeface="Times New Roman"/>
                <a:cs typeface="Times New Roman"/>
              </a:rPr>
              <a:t> ITM - </a:t>
            </a:r>
            <a:r>
              <a:rPr lang="en-US" sz="2600" dirty="0" err="1" smtClean="0">
                <a:latin typeface="Times New Roman"/>
                <a:cs typeface="Times New Roman"/>
              </a:rPr>
              <a:t>postul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dorit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și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ocupația</a:t>
            </a:r>
            <a:r>
              <a:rPr lang="en-US" sz="2600" dirty="0" smtClean="0">
                <a:latin typeface="Times New Roman"/>
                <a:cs typeface="Times New Roman"/>
              </a:rPr>
              <a:t> conform </a:t>
            </a:r>
            <a:r>
              <a:rPr lang="en-US" sz="2600" dirty="0" err="1" smtClean="0">
                <a:latin typeface="Times New Roman"/>
                <a:cs typeface="Times New Roman"/>
              </a:rPr>
              <a:t>codului</a:t>
            </a:r>
            <a:r>
              <a:rPr lang="en-US" sz="2600" dirty="0" smtClean="0">
                <a:latin typeface="Times New Roman"/>
                <a:cs typeface="Times New Roman"/>
              </a:rPr>
              <a:t> COR /ISCO, </a:t>
            </a:r>
            <a:r>
              <a:rPr lang="en-US" sz="2600" dirty="0" err="1" smtClean="0">
                <a:latin typeface="Times New Roman"/>
                <a:cs typeface="Times New Roman"/>
              </a:rPr>
              <a:t>dacă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este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în</a:t>
            </a:r>
            <a:r>
              <a:rPr lang="en-US" sz="2600" dirty="0" smtClean="0">
                <a:latin typeface="Times New Roman"/>
                <a:cs typeface="Times New Roman"/>
              </a:rPr>
              <a:t> EUROPA.</a:t>
            </a:r>
          </a:p>
          <a:p>
            <a:pPr algn="just"/>
            <a:endParaRPr lang="en-US" sz="2700" dirty="0" smtClean="0">
              <a:latin typeface="Times New Roman"/>
              <a:cs typeface="Times New Roman"/>
            </a:endParaRPr>
          </a:p>
          <a:p>
            <a:r>
              <a:rPr lang="en-US" sz="2400" dirty="0" smtClean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066800"/>
          </a:xfrm>
          <a:prstGeom prst="rect">
            <a:avLst/>
          </a:prstGeom>
          <a:noFill/>
        </p:spPr>
        <p:txBody>
          <a:bodyPr vert="horz" lIns="0" rIns="0" bIns="0" anchor="ctr">
            <a:noAutofit/>
          </a:bodyPr>
          <a:lstStyle/>
          <a:p>
            <a:pPr marL="11128" algn="ctr">
              <a:lnSpc>
                <a:spcPts val="2290"/>
              </a:lnSpc>
              <a:spcBef>
                <a:spcPct val="0"/>
              </a:spcBef>
            </a:pPr>
            <a:endParaRPr lang="en-US" sz="2800" b="1" dirty="0" smtClean="0">
              <a:solidFill>
                <a:schemeClr val="tx2"/>
              </a:solidFill>
              <a:latin typeface="Times New Roman"/>
              <a:ea typeface="+mj-ea"/>
              <a:cs typeface="Times New Roman"/>
            </a:endParaRPr>
          </a:p>
          <a:p>
            <a:pPr marL="11128" algn="ctr">
              <a:lnSpc>
                <a:spcPts val="2290"/>
              </a:lnSpc>
              <a:spcBef>
                <a:spcPct val="0"/>
              </a:spcBef>
            </a:pPr>
            <a:endParaRPr lang="en-US" sz="2800" b="1" dirty="0" smtClean="0">
              <a:solidFill>
                <a:schemeClr val="tx2"/>
              </a:solidFill>
              <a:latin typeface="Times New Roman"/>
              <a:ea typeface="+mj-ea"/>
              <a:cs typeface="Times New Roman"/>
            </a:endParaRPr>
          </a:p>
          <a:p>
            <a:pPr algn="ctr"/>
            <a:r>
              <a:rPr lang="en-US" sz="2800" b="1" dirty="0" err="1" smtClean="0">
                <a:latin typeface="Times New Roman"/>
                <a:cs typeface="Times New Roman"/>
              </a:rPr>
              <a:t>Procesul</a:t>
            </a:r>
            <a:r>
              <a:rPr lang="en-US" sz="2800" b="1" dirty="0" smtClean="0">
                <a:latin typeface="Times New Roman"/>
                <a:cs typeface="Times New Roman"/>
              </a:rPr>
              <a:t> modern de </a:t>
            </a:r>
            <a:r>
              <a:rPr lang="en-US" sz="2800" b="1" dirty="0" err="1" smtClean="0">
                <a:latin typeface="Times New Roman"/>
                <a:cs typeface="Times New Roman"/>
              </a:rPr>
              <a:t>educație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și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formare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profesională</a:t>
            </a:r>
            <a:r>
              <a:rPr lang="en-US" sz="2800" b="1" dirty="0" smtClean="0">
                <a:latin typeface="Times New Roman"/>
                <a:cs typeface="Times New Roman"/>
              </a:rPr>
              <a:t> a </a:t>
            </a:r>
            <a:r>
              <a:rPr lang="en-US" sz="2800" b="1" dirty="0" err="1" smtClean="0">
                <a:latin typeface="Times New Roman"/>
                <a:cs typeface="Times New Roman"/>
              </a:rPr>
              <a:t>adulților</a:t>
            </a:r>
            <a:r>
              <a:rPr lang="en-US" sz="2800" b="1" dirty="0" smtClean="0">
                <a:latin typeface="Times New Roman"/>
                <a:cs typeface="Times New Roman"/>
              </a:rPr>
              <a:t> – 2020 – </a:t>
            </a:r>
            <a:r>
              <a:rPr lang="en-US" sz="2800" b="1" dirty="0" err="1" smtClean="0">
                <a:latin typeface="Times New Roman"/>
                <a:cs typeface="Times New Roman"/>
              </a:rPr>
              <a:t>informatizat</a:t>
            </a:r>
            <a:endParaRPr lang="en-US" sz="2800" b="1" dirty="0" smtClean="0">
              <a:latin typeface="Times New Roman"/>
              <a:cs typeface="Times New Roman"/>
            </a:endParaRPr>
          </a:p>
          <a:p>
            <a:pPr marL="11128">
              <a:lnSpc>
                <a:spcPts val="2979"/>
              </a:lnSpc>
              <a:spcBef>
                <a:spcPts val="153"/>
              </a:spcBef>
            </a:pPr>
            <a:endParaRPr lang="en-US" sz="3200" b="1" dirty="0" smtClean="0">
              <a:solidFill>
                <a:srgbClr val="404E5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43000"/>
            <a:ext cx="9144000" cy="6340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Times New Roman"/>
                <a:cs typeface="Times New Roman"/>
              </a:rPr>
              <a:t>10. </a:t>
            </a:r>
            <a:r>
              <a:rPr lang="en-US" sz="2600" dirty="0" err="1" smtClean="0">
                <a:latin typeface="Times New Roman"/>
                <a:cs typeface="Times New Roman"/>
              </a:rPr>
              <a:t>Păstrează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toate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documentele</a:t>
            </a:r>
            <a:r>
              <a:rPr lang="en-US" sz="2600" dirty="0" smtClean="0">
                <a:latin typeface="Times New Roman"/>
                <a:cs typeface="Times New Roman"/>
              </a:rPr>
              <a:t> de la </a:t>
            </a:r>
            <a:r>
              <a:rPr lang="en-US" sz="2600" dirty="0" err="1" smtClean="0">
                <a:latin typeface="Times New Roman"/>
                <a:cs typeface="Times New Roman"/>
              </a:rPr>
              <a:t>cursurile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urmate</a:t>
            </a:r>
            <a:r>
              <a:rPr lang="en-US" sz="2600" dirty="0" smtClean="0">
                <a:latin typeface="Times New Roman"/>
                <a:cs typeface="Times New Roman"/>
              </a:rPr>
              <a:t>, care se </a:t>
            </a:r>
            <a:r>
              <a:rPr lang="en-US" sz="2600" dirty="0" err="1" smtClean="0">
                <a:latin typeface="Times New Roman"/>
                <a:cs typeface="Times New Roman"/>
              </a:rPr>
              <a:t>finalizează</a:t>
            </a:r>
            <a:r>
              <a:rPr lang="en-US" sz="2600" dirty="0" smtClean="0">
                <a:latin typeface="Times New Roman"/>
                <a:cs typeface="Times New Roman"/>
              </a:rPr>
              <a:t> cu certificate </a:t>
            </a:r>
            <a:r>
              <a:rPr lang="en-US" sz="2600" dirty="0" err="1" smtClean="0">
                <a:latin typeface="Times New Roman"/>
                <a:cs typeface="Times New Roman"/>
              </a:rPr>
              <a:t>și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suplimente</a:t>
            </a:r>
            <a:r>
              <a:rPr lang="en-US" sz="2600" dirty="0" smtClean="0">
                <a:latin typeface="Times New Roman"/>
                <a:cs typeface="Times New Roman"/>
              </a:rPr>
              <a:t> descriptive </a:t>
            </a:r>
            <a:r>
              <a:rPr lang="en-US" sz="2600" dirty="0" err="1" smtClean="0">
                <a:latin typeface="Times New Roman"/>
                <a:cs typeface="Times New Roman"/>
              </a:rPr>
              <a:t>pentru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competentențele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dobândite</a:t>
            </a:r>
            <a:r>
              <a:rPr lang="en-US" sz="2600" dirty="0" smtClean="0">
                <a:latin typeface="Times New Roman"/>
                <a:cs typeface="Times New Roman"/>
              </a:rPr>
              <a:t>, </a:t>
            </a:r>
            <a:r>
              <a:rPr lang="en-US" sz="2600" dirty="0" err="1" smtClean="0">
                <a:latin typeface="Times New Roman"/>
                <a:cs typeface="Times New Roman"/>
              </a:rPr>
              <a:t>având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astfel</a:t>
            </a:r>
            <a:r>
              <a:rPr lang="en-US" sz="2600" dirty="0" smtClean="0">
                <a:latin typeface="Times New Roman"/>
                <a:cs typeface="Times New Roman"/>
              </a:rPr>
              <a:t> un </a:t>
            </a:r>
            <a:r>
              <a:rPr lang="en-US" sz="2600" dirty="0" err="1" smtClean="0">
                <a:latin typeface="Times New Roman"/>
                <a:cs typeface="Times New Roman"/>
              </a:rPr>
              <a:t>portofoliu</a:t>
            </a:r>
            <a:r>
              <a:rPr lang="en-US" sz="2600" dirty="0" smtClean="0">
                <a:latin typeface="Times New Roman"/>
                <a:cs typeface="Times New Roman"/>
              </a:rPr>
              <a:t> de </a:t>
            </a:r>
            <a:r>
              <a:rPr lang="en-US" sz="2600" dirty="0" err="1" smtClean="0">
                <a:latin typeface="Times New Roman"/>
                <a:cs typeface="Times New Roman"/>
              </a:rPr>
              <a:t>competențe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ce</a:t>
            </a:r>
            <a:r>
              <a:rPr lang="en-US" sz="2600" dirty="0" smtClean="0">
                <a:latin typeface="Times New Roman"/>
                <a:cs typeface="Times New Roman"/>
              </a:rPr>
              <a:t> pot </a:t>
            </a:r>
            <a:r>
              <a:rPr lang="en-US" sz="2600" dirty="0" err="1" smtClean="0">
                <a:latin typeface="Times New Roman"/>
                <a:cs typeface="Times New Roman"/>
              </a:rPr>
              <a:t>fi</a:t>
            </a:r>
            <a:r>
              <a:rPr lang="en-US" sz="2600" dirty="0" smtClean="0">
                <a:latin typeface="Times New Roman"/>
                <a:cs typeface="Times New Roman"/>
              </a:rPr>
              <a:t> utile de-a </a:t>
            </a:r>
            <a:r>
              <a:rPr lang="en-US" sz="2600" dirty="0" err="1" smtClean="0">
                <a:latin typeface="Times New Roman"/>
                <a:cs typeface="Times New Roman"/>
              </a:rPr>
              <a:t>lungul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vieții</a:t>
            </a:r>
            <a:r>
              <a:rPr lang="en-US" sz="2600" dirty="0" smtClean="0">
                <a:latin typeface="Times New Roman"/>
                <a:cs typeface="Times New Roman"/>
              </a:rPr>
              <a:t> = </a:t>
            </a:r>
            <a:r>
              <a:rPr lang="en-US" sz="2600" b="1" dirty="0" err="1" smtClean="0">
                <a:latin typeface="Times New Roman"/>
                <a:cs typeface="Times New Roman"/>
              </a:rPr>
              <a:t>educația</a:t>
            </a:r>
            <a:r>
              <a:rPr lang="en-US" sz="2600" b="1" dirty="0" smtClean="0">
                <a:latin typeface="Times New Roman"/>
                <a:cs typeface="Times New Roman"/>
              </a:rPr>
              <a:t> de-a </a:t>
            </a:r>
            <a:r>
              <a:rPr lang="en-US" sz="2600" b="1" dirty="0" err="1" smtClean="0">
                <a:latin typeface="Times New Roman"/>
                <a:cs typeface="Times New Roman"/>
              </a:rPr>
              <a:t>lungul</a:t>
            </a:r>
            <a:r>
              <a:rPr lang="en-US" sz="2600" b="1" dirty="0" smtClean="0">
                <a:latin typeface="Times New Roman"/>
                <a:cs typeface="Times New Roman"/>
              </a:rPr>
              <a:t> </a:t>
            </a:r>
            <a:r>
              <a:rPr lang="en-US" sz="2600" b="1" dirty="0" err="1" smtClean="0">
                <a:latin typeface="Times New Roman"/>
                <a:cs typeface="Times New Roman"/>
              </a:rPr>
              <a:t>vieții</a:t>
            </a:r>
            <a:r>
              <a:rPr lang="en-US" sz="2600" b="1" dirty="0" smtClean="0">
                <a:latin typeface="Times New Roman"/>
                <a:cs typeface="Times New Roman"/>
              </a:rPr>
              <a:t>-LLL.</a:t>
            </a:r>
          </a:p>
          <a:p>
            <a:pPr algn="just"/>
            <a:endParaRPr lang="en-US" sz="26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600" dirty="0" smtClean="0">
                <a:latin typeface="Times New Roman"/>
                <a:cs typeface="Times New Roman"/>
              </a:rPr>
              <a:t>11. Din </a:t>
            </a:r>
            <a:r>
              <a:rPr lang="en-US" sz="2600" dirty="0" err="1" smtClean="0">
                <a:latin typeface="Times New Roman"/>
                <a:cs typeface="Times New Roman"/>
              </a:rPr>
              <a:t>acest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portofoliu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smtClean="0">
                <a:latin typeface="Times New Roman"/>
                <a:cs typeface="Times New Roman"/>
              </a:rPr>
              <a:t>își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recunoaște</a:t>
            </a:r>
            <a:r>
              <a:rPr lang="en-US" sz="2600" dirty="0" smtClean="0">
                <a:latin typeface="Times New Roman"/>
                <a:cs typeface="Times New Roman"/>
              </a:rPr>
              <a:t>, </a:t>
            </a:r>
            <a:r>
              <a:rPr lang="en-US" sz="2600" dirty="0" err="1" smtClean="0">
                <a:latin typeface="Times New Roman"/>
                <a:cs typeface="Times New Roman"/>
              </a:rPr>
              <a:t>în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universități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acreditate/instituții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abilitate</a:t>
            </a:r>
            <a:r>
              <a:rPr lang="en-US" sz="2600" dirty="0" smtClean="0">
                <a:latin typeface="Times New Roman"/>
                <a:cs typeface="Times New Roman"/>
              </a:rPr>
              <a:t>, </a:t>
            </a:r>
            <a:r>
              <a:rPr lang="en-US" sz="2600" dirty="0" err="1" smtClean="0">
                <a:latin typeface="Times New Roman"/>
                <a:cs typeface="Times New Roman"/>
              </a:rPr>
              <a:t>diferitele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ocupații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pentru</a:t>
            </a:r>
            <a:r>
              <a:rPr lang="en-US" sz="2600" dirty="0" smtClean="0">
                <a:latin typeface="Times New Roman"/>
                <a:cs typeface="Times New Roman"/>
              </a:rPr>
              <a:t> care </a:t>
            </a:r>
            <a:r>
              <a:rPr lang="en-US" sz="2600" dirty="0" err="1" smtClean="0">
                <a:latin typeface="Times New Roman"/>
                <a:cs typeface="Times New Roman"/>
              </a:rPr>
              <a:t>este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pregătit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și</a:t>
            </a:r>
            <a:r>
              <a:rPr lang="en-US" sz="2600" dirty="0" smtClean="0">
                <a:latin typeface="Times New Roman"/>
                <a:cs typeface="Times New Roman"/>
              </a:rPr>
              <a:t> se </a:t>
            </a:r>
            <a:r>
              <a:rPr lang="en-US" sz="2600" dirty="0" err="1" smtClean="0">
                <a:latin typeface="Times New Roman"/>
                <a:cs typeface="Times New Roman"/>
              </a:rPr>
              <a:t>angajează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în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funcție</a:t>
            </a:r>
            <a:r>
              <a:rPr lang="en-US" sz="2600" dirty="0" smtClean="0">
                <a:latin typeface="Times New Roman"/>
                <a:cs typeface="Times New Roman"/>
              </a:rPr>
              <a:t> de </a:t>
            </a:r>
            <a:r>
              <a:rPr lang="en-US" sz="2600" dirty="0" err="1" smtClean="0">
                <a:latin typeface="Times New Roman"/>
                <a:cs typeface="Times New Roman"/>
              </a:rPr>
              <a:t>cerințele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și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schimbările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pieței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muncii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pe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diferite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poziții/posturi/joburi</a:t>
            </a:r>
            <a:r>
              <a:rPr lang="en-US" sz="2600" dirty="0" smtClean="0">
                <a:latin typeface="Times New Roman"/>
                <a:cs typeface="Times New Roman"/>
              </a:rPr>
              <a:t> de-a </a:t>
            </a:r>
            <a:r>
              <a:rPr lang="en-US" sz="2600" dirty="0" err="1" smtClean="0">
                <a:latin typeface="Times New Roman"/>
                <a:cs typeface="Times New Roman"/>
              </a:rPr>
              <a:t>lungul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vieții</a:t>
            </a:r>
            <a:r>
              <a:rPr lang="en-US" sz="2600" dirty="0" smtClean="0">
                <a:latin typeface="Times New Roman"/>
                <a:cs typeface="Times New Roman"/>
              </a:rPr>
              <a:t>.  LLL </a:t>
            </a:r>
            <a:r>
              <a:rPr lang="en-US" sz="2600" dirty="0" err="1" smtClean="0">
                <a:latin typeface="Times New Roman"/>
                <a:cs typeface="Times New Roman"/>
              </a:rPr>
              <a:t>își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găsește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utilitatea</a:t>
            </a:r>
            <a:r>
              <a:rPr lang="en-US" sz="2600" dirty="0" smtClean="0">
                <a:latin typeface="Times New Roman"/>
                <a:cs typeface="Times New Roman"/>
              </a:rPr>
              <a:t>. </a:t>
            </a:r>
          </a:p>
          <a:p>
            <a:pPr algn="just"/>
            <a:endParaRPr lang="en-US" sz="26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600" dirty="0" smtClean="0">
                <a:latin typeface="Times New Roman"/>
                <a:cs typeface="Times New Roman"/>
              </a:rPr>
              <a:t>12. </a:t>
            </a:r>
            <a:r>
              <a:rPr lang="en-US" sz="2600" dirty="0" err="1" smtClean="0">
                <a:latin typeface="Times New Roman"/>
                <a:cs typeface="Times New Roman"/>
              </a:rPr>
              <a:t>Dacă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munca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pe</a:t>
            </a:r>
            <a:r>
              <a:rPr lang="en-US" sz="2600" dirty="0" smtClean="0">
                <a:latin typeface="Times New Roman"/>
                <a:cs typeface="Times New Roman"/>
              </a:rPr>
              <a:t> care </a:t>
            </a:r>
            <a:r>
              <a:rPr lang="en-US" sz="2600" dirty="0" err="1" smtClean="0">
                <a:latin typeface="Times New Roman"/>
                <a:cs typeface="Times New Roman"/>
              </a:rPr>
              <a:t>o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desfășoară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este</a:t>
            </a:r>
            <a:r>
              <a:rPr lang="en-US" sz="2600" dirty="0" smtClean="0">
                <a:latin typeface="Times New Roman"/>
                <a:cs typeface="Times New Roman"/>
              </a:rPr>
              <a:t> conform </a:t>
            </a:r>
            <a:r>
              <a:rPr lang="en-US" sz="2600" dirty="0" err="1" smtClean="0">
                <a:latin typeface="Times New Roman"/>
                <a:cs typeface="Times New Roman"/>
              </a:rPr>
              <a:t>competențelor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și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este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cea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pe</a:t>
            </a:r>
            <a:r>
              <a:rPr lang="en-US" sz="2600" dirty="0" smtClean="0">
                <a:latin typeface="Times New Roman"/>
                <a:cs typeface="Times New Roman"/>
              </a:rPr>
              <a:t> care </a:t>
            </a:r>
            <a:r>
              <a:rPr lang="en-US" sz="2600" dirty="0" err="1" smtClean="0">
                <a:latin typeface="Times New Roman"/>
                <a:cs typeface="Times New Roman"/>
              </a:rPr>
              <a:t>și</a:t>
            </a:r>
            <a:r>
              <a:rPr lang="en-US" sz="2600" dirty="0" smtClean="0">
                <a:latin typeface="Times New Roman"/>
                <a:cs typeface="Times New Roman"/>
              </a:rPr>
              <a:t>-a </a:t>
            </a:r>
            <a:r>
              <a:rPr lang="en-US" sz="2600" dirty="0" err="1" smtClean="0">
                <a:latin typeface="Times New Roman"/>
                <a:cs typeface="Times New Roman"/>
              </a:rPr>
              <a:t>dorit-o</a:t>
            </a:r>
            <a:r>
              <a:rPr lang="en-US" sz="2600" dirty="0" smtClean="0">
                <a:latin typeface="Times New Roman"/>
                <a:cs typeface="Times New Roman"/>
              </a:rPr>
              <a:t>, </a:t>
            </a:r>
            <a:r>
              <a:rPr lang="en-US" sz="2600" dirty="0" err="1" smtClean="0">
                <a:latin typeface="Times New Roman"/>
                <a:cs typeface="Times New Roman"/>
              </a:rPr>
              <a:t>este</a:t>
            </a:r>
            <a:r>
              <a:rPr lang="en-US" sz="2600" dirty="0" smtClean="0">
                <a:latin typeface="Times New Roman"/>
                <a:cs typeface="Times New Roman"/>
              </a:rPr>
              <a:t> un </a:t>
            </a:r>
            <a:r>
              <a:rPr lang="en-US" sz="2600" dirty="0" err="1" smtClean="0">
                <a:latin typeface="Times New Roman"/>
                <a:cs typeface="Times New Roman"/>
              </a:rPr>
              <a:t>om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fericit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lang="en-US" sz="2600" dirty="0" err="1" smtClean="0">
                <a:latin typeface="Times New Roman"/>
                <a:cs typeface="Times New Roman"/>
              </a:rPr>
              <a:t>profesional</a:t>
            </a:r>
            <a:r>
              <a:rPr lang="en-US" sz="2600" dirty="0" smtClean="0">
                <a:latin typeface="Times New Roman"/>
                <a:cs typeface="Times New Roman"/>
              </a:rPr>
              <a:t>.</a:t>
            </a:r>
          </a:p>
          <a:p>
            <a:r>
              <a:rPr lang="en-US" sz="2400" dirty="0" smtClean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037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sco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object 57"/>
          <p:cNvSpPr>
            <a:spLocks noChangeArrowheads="1"/>
          </p:cNvSpPr>
          <p:nvPr/>
        </p:nvSpPr>
        <p:spPr bwMode="auto">
          <a:xfrm>
            <a:off x="3133069" y="2725781"/>
            <a:ext cx="3583753" cy="0"/>
          </a:xfrm>
          <a:custGeom>
            <a:avLst/>
            <a:gdLst>
              <a:gd name="T0" fmla="*/ 0 w 4191495"/>
              <a:gd name="T1" fmla="*/ 4191495 w 4191495"/>
            </a:gdLst>
            <a:ahLst/>
            <a:cxnLst/>
            <a:rect l="T0" t="0" r="T1" b="0"/>
            <a:pathLst>
              <a:path w="4191495">
                <a:moveTo>
                  <a:pt x="0" y="0"/>
                </a:moveTo>
                <a:lnTo>
                  <a:pt x="4191495" y="0"/>
                </a:lnTo>
              </a:path>
            </a:pathLst>
          </a:custGeom>
          <a:noFill/>
          <a:ln w="9525">
            <a:solidFill>
              <a:srgbClr val="5F606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129" name="object 58"/>
          <p:cNvSpPr>
            <a:spLocks noChangeArrowheads="1"/>
          </p:cNvSpPr>
          <p:nvPr/>
        </p:nvSpPr>
        <p:spPr bwMode="auto">
          <a:xfrm>
            <a:off x="2905012" y="2725781"/>
            <a:ext cx="4130819" cy="0"/>
          </a:xfrm>
          <a:custGeom>
            <a:avLst/>
            <a:gdLst>
              <a:gd name="T0" fmla="*/ 0 w 4830800"/>
              <a:gd name="T1" fmla="*/ 4830800 w 4830800"/>
            </a:gdLst>
            <a:ahLst/>
            <a:cxnLst/>
            <a:rect l="T0" t="0" r="T1" b="0"/>
            <a:pathLst>
              <a:path w="4830800">
                <a:moveTo>
                  <a:pt x="0" y="0"/>
                </a:moveTo>
                <a:lnTo>
                  <a:pt x="4830800" y="0"/>
                </a:lnTo>
              </a:path>
            </a:pathLst>
          </a:custGeom>
          <a:noFill/>
          <a:ln w="9525">
            <a:solidFill>
              <a:srgbClr val="5F606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130" name="object 59"/>
          <p:cNvSpPr>
            <a:spLocks noChangeArrowheads="1"/>
          </p:cNvSpPr>
          <p:nvPr/>
        </p:nvSpPr>
        <p:spPr bwMode="auto">
          <a:xfrm>
            <a:off x="2905012" y="2425167"/>
            <a:ext cx="4151181" cy="0"/>
          </a:xfrm>
          <a:custGeom>
            <a:avLst/>
            <a:gdLst>
              <a:gd name="T0" fmla="*/ 0 w 4854473"/>
              <a:gd name="T1" fmla="*/ 4854473 w 4854473"/>
            </a:gdLst>
            <a:ahLst/>
            <a:cxnLst/>
            <a:rect l="T0" t="0" r="T1" b="0"/>
            <a:pathLst>
              <a:path w="4854473">
                <a:moveTo>
                  <a:pt x="0" y="0"/>
                </a:moveTo>
                <a:lnTo>
                  <a:pt x="4854473" y="0"/>
                </a:lnTo>
              </a:path>
            </a:pathLst>
          </a:custGeom>
          <a:noFill/>
          <a:ln w="9525">
            <a:solidFill>
              <a:srgbClr val="5F606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131" name="object 60"/>
          <p:cNvSpPr>
            <a:spLocks noChangeArrowheads="1"/>
          </p:cNvSpPr>
          <p:nvPr/>
        </p:nvSpPr>
        <p:spPr bwMode="auto">
          <a:xfrm>
            <a:off x="2905012" y="3027832"/>
            <a:ext cx="4151181" cy="0"/>
          </a:xfrm>
          <a:custGeom>
            <a:avLst/>
            <a:gdLst>
              <a:gd name="T0" fmla="*/ 0 w 4854473"/>
              <a:gd name="T1" fmla="*/ 4854473 w 4854473"/>
            </a:gdLst>
            <a:ahLst/>
            <a:cxnLst/>
            <a:rect l="T0" t="0" r="T1" b="0"/>
            <a:pathLst>
              <a:path w="4854473">
                <a:moveTo>
                  <a:pt x="0" y="0"/>
                </a:moveTo>
                <a:lnTo>
                  <a:pt x="4854473" y="0"/>
                </a:lnTo>
              </a:path>
            </a:pathLst>
          </a:custGeom>
          <a:noFill/>
          <a:ln w="9525">
            <a:solidFill>
              <a:srgbClr val="5F606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132" name="object 61"/>
          <p:cNvSpPr>
            <a:spLocks noChangeArrowheads="1"/>
          </p:cNvSpPr>
          <p:nvPr/>
        </p:nvSpPr>
        <p:spPr bwMode="auto">
          <a:xfrm>
            <a:off x="2905012" y="3329883"/>
            <a:ext cx="4151181" cy="0"/>
          </a:xfrm>
          <a:custGeom>
            <a:avLst/>
            <a:gdLst>
              <a:gd name="T0" fmla="*/ 0 w 4854473"/>
              <a:gd name="T1" fmla="*/ 4854473 w 4854473"/>
            </a:gdLst>
            <a:ahLst/>
            <a:cxnLst/>
            <a:rect l="T0" t="0" r="T1" b="0"/>
            <a:pathLst>
              <a:path w="4854473">
                <a:moveTo>
                  <a:pt x="0" y="0"/>
                </a:moveTo>
                <a:lnTo>
                  <a:pt x="4854473" y="0"/>
                </a:lnTo>
              </a:path>
            </a:pathLst>
          </a:custGeom>
          <a:noFill/>
          <a:ln w="9525">
            <a:solidFill>
              <a:srgbClr val="5F606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133" name="object 62"/>
          <p:cNvSpPr>
            <a:spLocks noChangeArrowheads="1"/>
          </p:cNvSpPr>
          <p:nvPr/>
        </p:nvSpPr>
        <p:spPr bwMode="auto">
          <a:xfrm>
            <a:off x="2905012" y="3631934"/>
            <a:ext cx="4151181" cy="0"/>
          </a:xfrm>
          <a:custGeom>
            <a:avLst/>
            <a:gdLst>
              <a:gd name="T0" fmla="*/ 0 w 4854473"/>
              <a:gd name="T1" fmla="*/ 4854473 w 4854473"/>
            </a:gdLst>
            <a:ahLst/>
            <a:cxnLst/>
            <a:rect l="T0" t="0" r="T1" b="0"/>
            <a:pathLst>
              <a:path w="4854473">
                <a:moveTo>
                  <a:pt x="0" y="0"/>
                </a:moveTo>
                <a:lnTo>
                  <a:pt x="4854473" y="0"/>
                </a:lnTo>
              </a:path>
            </a:pathLst>
          </a:custGeom>
          <a:noFill/>
          <a:ln w="9525">
            <a:solidFill>
              <a:srgbClr val="5F606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134" name="object 63"/>
          <p:cNvSpPr>
            <a:spLocks noChangeArrowheads="1"/>
          </p:cNvSpPr>
          <p:nvPr/>
        </p:nvSpPr>
        <p:spPr bwMode="auto">
          <a:xfrm>
            <a:off x="2905012" y="3932546"/>
            <a:ext cx="4151181" cy="0"/>
          </a:xfrm>
          <a:custGeom>
            <a:avLst/>
            <a:gdLst>
              <a:gd name="T0" fmla="*/ 0 w 4854473"/>
              <a:gd name="T1" fmla="*/ 4854473 w 4854473"/>
            </a:gdLst>
            <a:ahLst/>
            <a:cxnLst/>
            <a:rect l="T0" t="0" r="T1" b="0"/>
            <a:pathLst>
              <a:path w="4854473">
                <a:moveTo>
                  <a:pt x="0" y="0"/>
                </a:moveTo>
                <a:lnTo>
                  <a:pt x="4854473" y="0"/>
                </a:lnTo>
              </a:path>
            </a:pathLst>
          </a:custGeom>
          <a:noFill/>
          <a:ln w="9525">
            <a:solidFill>
              <a:srgbClr val="5F606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135" name="object 64"/>
          <p:cNvSpPr>
            <a:spLocks noChangeArrowheads="1"/>
          </p:cNvSpPr>
          <p:nvPr/>
        </p:nvSpPr>
        <p:spPr bwMode="auto">
          <a:xfrm>
            <a:off x="2905012" y="4234598"/>
            <a:ext cx="4151181" cy="0"/>
          </a:xfrm>
          <a:custGeom>
            <a:avLst/>
            <a:gdLst>
              <a:gd name="T0" fmla="*/ 0 w 4854473"/>
              <a:gd name="T1" fmla="*/ 4854473 w 4854473"/>
            </a:gdLst>
            <a:ahLst/>
            <a:cxnLst/>
            <a:rect l="T0" t="0" r="T1" b="0"/>
            <a:pathLst>
              <a:path w="4854473">
                <a:moveTo>
                  <a:pt x="0" y="0"/>
                </a:moveTo>
                <a:lnTo>
                  <a:pt x="4854473" y="0"/>
                </a:lnTo>
              </a:path>
            </a:pathLst>
          </a:custGeom>
          <a:noFill/>
          <a:ln w="9525">
            <a:solidFill>
              <a:srgbClr val="5F606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136" name="object 65"/>
          <p:cNvSpPr>
            <a:spLocks noChangeArrowheads="1"/>
          </p:cNvSpPr>
          <p:nvPr/>
        </p:nvSpPr>
        <p:spPr bwMode="auto">
          <a:xfrm>
            <a:off x="2905012" y="4536649"/>
            <a:ext cx="4151181" cy="0"/>
          </a:xfrm>
          <a:custGeom>
            <a:avLst/>
            <a:gdLst>
              <a:gd name="T0" fmla="*/ 0 w 4854473"/>
              <a:gd name="T1" fmla="*/ 4854473 w 4854473"/>
            </a:gdLst>
            <a:ahLst/>
            <a:cxnLst/>
            <a:rect l="T0" t="0" r="T1" b="0"/>
            <a:pathLst>
              <a:path w="4854473">
                <a:moveTo>
                  <a:pt x="0" y="0"/>
                </a:moveTo>
                <a:lnTo>
                  <a:pt x="4854473" y="0"/>
                </a:lnTo>
              </a:path>
            </a:pathLst>
          </a:custGeom>
          <a:noFill/>
          <a:ln w="9525">
            <a:solidFill>
              <a:srgbClr val="5F606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137" name="object 66"/>
          <p:cNvSpPr>
            <a:spLocks noChangeArrowheads="1"/>
          </p:cNvSpPr>
          <p:nvPr/>
        </p:nvSpPr>
        <p:spPr bwMode="auto">
          <a:xfrm>
            <a:off x="2905012" y="4838700"/>
            <a:ext cx="4151181" cy="0"/>
          </a:xfrm>
          <a:custGeom>
            <a:avLst/>
            <a:gdLst>
              <a:gd name="T0" fmla="*/ 0 w 4854473"/>
              <a:gd name="T1" fmla="*/ 4854473 w 4854473"/>
            </a:gdLst>
            <a:ahLst/>
            <a:cxnLst/>
            <a:rect l="T0" t="0" r="T1" b="0"/>
            <a:pathLst>
              <a:path w="4854473">
                <a:moveTo>
                  <a:pt x="0" y="0"/>
                </a:moveTo>
                <a:lnTo>
                  <a:pt x="4854473" y="0"/>
                </a:lnTo>
              </a:path>
            </a:pathLst>
          </a:custGeom>
          <a:noFill/>
          <a:ln w="9525">
            <a:solidFill>
              <a:srgbClr val="5F606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138" name="object 67"/>
          <p:cNvSpPr>
            <a:spLocks noChangeArrowheads="1"/>
          </p:cNvSpPr>
          <p:nvPr/>
        </p:nvSpPr>
        <p:spPr bwMode="auto">
          <a:xfrm>
            <a:off x="2905012" y="5139313"/>
            <a:ext cx="4151181" cy="0"/>
          </a:xfrm>
          <a:custGeom>
            <a:avLst/>
            <a:gdLst>
              <a:gd name="T0" fmla="*/ 0 w 4854473"/>
              <a:gd name="T1" fmla="*/ 4854473 w 4854473"/>
            </a:gdLst>
            <a:ahLst/>
            <a:cxnLst/>
            <a:rect l="T0" t="0" r="T1" b="0"/>
            <a:pathLst>
              <a:path w="4854473">
                <a:moveTo>
                  <a:pt x="0" y="0"/>
                </a:moveTo>
                <a:lnTo>
                  <a:pt x="4854473" y="0"/>
                </a:lnTo>
              </a:path>
            </a:pathLst>
          </a:custGeom>
          <a:noFill/>
          <a:ln w="9525">
            <a:solidFill>
              <a:srgbClr val="5F606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139" name="object 68"/>
          <p:cNvSpPr>
            <a:spLocks noChangeArrowheads="1"/>
          </p:cNvSpPr>
          <p:nvPr/>
        </p:nvSpPr>
        <p:spPr bwMode="auto">
          <a:xfrm>
            <a:off x="2905012" y="5441364"/>
            <a:ext cx="4151181" cy="0"/>
          </a:xfrm>
          <a:custGeom>
            <a:avLst/>
            <a:gdLst>
              <a:gd name="T0" fmla="*/ 0 w 4854473"/>
              <a:gd name="T1" fmla="*/ 4854473 w 4854473"/>
            </a:gdLst>
            <a:ahLst/>
            <a:cxnLst/>
            <a:rect l="T0" t="0" r="T1" b="0"/>
            <a:pathLst>
              <a:path w="4854473">
                <a:moveTo>
                  <a:pt x="0" y="0"/>
                </a:moveTo>
                <a:lnTo>
                  <a:pt x="4854473" y="0"/>
                </a:lnTo>
              </a:path>
            </a:pathLst>
          </a:custGeom>
          <a:noFill/>
          <a:ln w="9525">
            <a:solidFill>
              <a:srgbClr val="5F606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140" name="object 69"/>
          <p:cNvSpPr>
            <a:spLocks noChangeArrowheads="1"/>
          </p:cNvSpPr>
          <p:nvPr/>
        </p:nvSpPr>
        <p:spPr bwMode="auto">
          <a:xfrm>
            <a:off x="3363841" y="2107295"/>
            <a:ext cx="0" cy="3690778"/>
          </a:xfrm>
          <a:custGeom>
            <a:avLst/>
            <a:gdLst>
              <a:gd name="T0" fmla="*/ 0 h 4072902"/>
              <a:gd name="T1" fmla="*/ 4072902 h 4072902"/>
            </a:gdLst>
            <a:ahLst/>
            <a:cxnLst/>
            <a:rect l="0" t="T0" r="0" b="T1"/>
            <a:pathLst>
              <a:path h="4072902">
                <a:moveTo>
                  <a:pt x="0" y="0"/>
                </a:moveTo>
                <a:lnTo>
                  <a:pt x="0" y="4072902"/>
                </a:lnTo>
              </a:path>
            </a:pathLst>
          </a:custGeom>
          <a:noFill/>
          <a:ln w="9525">
            <a:solidFill>
              <a:srgbClr val="5F606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141" name="object 70"/>
          <p:cNvSpPr>
            <a:spLocks noChangeArrowheads="1"/>
          </p:cNvSpPr>
          <p:nvPr/>
        </p:nvSpPr>
        <p:spPr bwMode="auto">
          <a:xfrm>
            <a:off x="6305505" y="2107295"/>
            <a:ext cx="0" cy="3690778"/>
          </a:xfrm>
          <a:custGeom>
            <a:avLst/>
            <a:gdLst>
              <a:gd name="T0" fmla="*/ 0 h 4072902"/>
              <a:gd name="T1" fmla="*/ 4072902 h 4072902"/>
            </a:gdLst>
            <a:ahLst/>
            <a:cxnLst/>
            <a:rect l="0" t="T0" r="0" b="T1"/>
            <a:pathLst>
              <a:path h="4072902">
                <a:moveTo>
                  <a:pt x="0" y="0"/>
                </a:moveTo>
                <a:lnTo>
                  <a:pt x="0" y="4072902"/>
                </a:lnTo>
              </a:path>
            </a:pathLst>
          </a:custGeom>
          <a:noFill/>
          <a:ln w="9525">
            <a:solidFill>
              <a:srgbClr val="5F6062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142" name="object 71"/>
          <p:cNvSpPr>
            <a:spLocks noChangeArrowheads="1"/>
          </p:cNvSpPr>
          <p:nvPr/>
        </p:nvSpPr>
        <p:spPr bwMode="auto">
          <a:xfrm>
            <a:off x="4213625" y="3178857"/>
            <a:ext cx="1842104" cy="4074815"/>
          </a:xfrm>
          <a:custGeom>
            <a:avLst/>
            <a:gdLst>
              <a:gd name="T0" fmla="*/ 0 w 2153450"/>
              <a:gd name="T1" fmla="*/ 0 h 4497120"/>
              <a:gd name="T2" fmla="*/ 2153450 w 2153450"/>
              <a:gd name="T3" fmla="*/ 4497120 h 4497120"/>
            </a:gdLst>
            <a:ahLst/>
            <a:cxnLst/>
            <a:rect l="T0" t="T1" r="T2" b="T3"/>
            <a:pathLst>
              <a:path w="2153450" h="4497120">
                <a:moveTo>
                  <a:pt x="637122" y="2000715"/>
                </a:moveTo>
                <a:lnTo>
                  <a:pt x="2094549" y="99968"/>
                </a:lnTo>
                <a:lnTo>
                  <a:pt x="2083866" y="67386"/>
                </a:lnTo>
                <a:lnTo>
                  <a:pt x="2153450" y="0"/>
                </a:lnTo>
                <a:lnTo>
                  <a:pt x="2038108" y="56337"/>
                </a:lnTo>
                <a:lnTo>
                  <a:pt x="2072155" y="82656"/>
                </a:lnTo>
                <a:lnTo>
                  <a:pt x="599926" y="2002288"/>
                </a:lnTo>
                <a:lnTo>
                  <a:pt x="637122" y="2000715"/>
                </a:lnTo>
                <a:close/>
              </a:path>
              <a:path w="2153450" h="4497120">
                <a:moveTo>
                  <a:pt x="2153450" y="0"/>
                </a:moveTo>
                <a:lnTo>
                  <a:pt x="2083866" y="67386"/>
                </a:lnTo>
                <a:lnTo>
                  <a:pt x="2094549" y="99968"/>
                </a:lnTo>
                <a:lnTo>
                  <a:pt x="2128596" y="126288"/>
                </a:lnTo>
                <a:lnTo>
                  <a:pt x="2153450" y="0"/>
                </a:lnTo>
                <a:close/>
              </a:path>
            </a:pathLst>
          </a:custGeom>
          <a:solidFill>
            <a:srgbClr val="8485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143" name="object 72"/>
          <p:cNvSpPr>
            <a:spLocks noChangeArrowheads="1"/>
          </p:cNvSpPr>
          <p:nvPr/>
        </p:nvSpPr>
        <p:spPr bwMode="auto">
          <a:xfrm>
            <a:off x="4185118" y="3163036"/>
            <a:ext cx="1840746" cy="4074814"/>
          </a:xfrm>
          <a:custGeom>
            <a:avLst/>
            <a:gdLst>
              <a:gd name="T0" fmla="*/ 0 w 2153462"/>
              <a:gd name="T1" fmla="*/ 0 h 4497146"/>
              <a:gd name="T2" fmla="*/ 2153462 w 2153462"/>
              <a:gd name="T3" fmla="*/ 4497146 h 4497146"/>
            </a:gdLst>
            <a:ahLst/>
            <a:cxnLst/>
            <a:rect l="T0" t="T1" r="T2" b="T3"/>
            <a:pathLst>
              <a:path w="2153462" h="4497146">
                <a:moveTo>
                  <a:pt x="622695" y="2019507"/>
                </a:moveTo>
                <a:lnTo>
                  <a:pt x="2094788" y="100081"/>
                </a:lnTo>
                <a:lnTo>
                  <a:pt x="2083854" y="67360"/>
                </a:lnTo>
                <a:lnTo>
                  <a:pt x="2153462" y="0"/>
                </a:lnTo>
                <a:lnTo>
                  <a:pt x="2038350" y="56451"/>
                </a:lnTo>
                <a:lnTo>
                  <a:pt x="2072169" y="82595"/>
                </a:lnTo>
                <a:lnTo>
                  <a:pt x="585491" y="2021079"/>
                </a:lnTo>
                <a:lnTo>
                  <a:pt x="622695" y="2019507"/>
                </a:lnTo>
                <a:close/>
              </a:path>
              <a:path w="2153462" h="4497146">
                <a:moveTo>
                  <a:pt x="2153462" y="0"/>
                </a:moveTo>
                <a:lnTo>
                  <a:pt x="2083854" y="67360"/>
                </a:lnTo>
                <a:lnTo>
                  <a:pt x="2094788" y="100081"/>
                </a:lnTo>
                <a:lnTo>
                  <a:pt x="2128837" y="126403"/>
                </a:lnTo>
                <a:lnTo>
                  <a:pt x="2153462" y="0"/>
                </a:lnTo>
                <a:close/>
              </a:path>
            </a:pathLst>
          </a:custGeom>
          <a:solidFill>
            <a:srgbClr val="5383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144" name="object 73"/>
          <p:cNvSpPr>
            <a:spLocks noChangeArrowheads="1"/>
          </p:cNvSpPr>
          <p:nvPr/>
        </p:nvSpPr>
        <p:spPr bwMode="auto">
          <a:xfrm>
            <a:off x="5928125" y="3163036"/>
            <a:ext cx="97739" cy="115067"/>
          </a:xfrm>
          <a:custGeom>
            <a:avLst/>
            <a:gdLst>
              <a:gd name="T0" fmla="*/ 0 w 115112"/>
              <a:gd name="T1" fmla="*/ 0 h 126403"/>
              <a:gd name="T2" fmla="*/ 115112 w 115112"/>
              <a:gd name="T3" fmla="*/ 126403 h 126403"/>
            </a:gdLst>
            <a:ahLst/>
            <a:cxnLst/>
            <a:rect l="T0" t="T1" r="T2" b="T3"/>
            <a:pathLst>
              <a:path w="115112" h="126403">
                <a:moveTo>
                  <a:pt x="115112" y="0"/>
                </a:moveTo>
                <a:lnTo>
                  <a:pt x="0" y="56451"/>
                </a:lnTo>
                <a:lnTo>
                  <a:pt x="90487" y="126403"/>
                </a:lnTo>
                <a:lnTo>
                  <a:pt x="115112" y="0"/>
                </a:lnTo>
              </a:path>
            </a:pathLst>
          </a:custGeom>
          <a:noFill/>
          <a:ln w="762">
            <a:solidFill>
              <a:srgbClr val="5383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145" name="object 74"/>
          <p:cNvSpPr>
            <a:spLocks noChangeArrowheads="1"/>
          </p:cNvSpPr>
          <p:nvPr/>
        </p:nvSpPr>
        <p:spPr bwMode="auto">
          <a:xfrm>
            <a:off x="4216340" y="3224884"/>
            <a:ext cx="1770157" cy="3930981"/>
          </a:xfrm>
          <a:custGeom>
            <a:avLst/>
            <a:gdLst>
              <a:gd name="T0" fmla="*/ 0 w 2068791"/>
              <a:gd name="T1" fmla="*/ 0 h 4339374"/>
              <a:gd name="T2" fmla="*/ 2068791 w 2068791"/>
              <a:gd name="T3" fmla="*/ 4339374 h 4339374"/>
            </a:gdLst>
            <a:ahLst/>
            <a:cxnLst/>
            <a:rect l="T0" t="T1" r="T2" b="T3"/>
            <a:pathLst>
              <a:path w="2068791" h="4339374">
                <a:moveTo>
                  <a:pt x="584976" y="1952146"/>
                </a:moveTo>
                <a:lnTo>
                  <a:pt x="2068791" y="17437"/>
                </a:lnTo>
                <a:lnTo>
                  <a:pt x="2046135" y="0"/>
                </a:lnTo>
                <a:lnTo>
                  <a:pt x="547772" y="1953719"/>
                </a:lnTo>
              </a:path>
            </a:pathLst>
          </a:custGeom>
          <a:noFill/>
          <a:ln w="762">
            <a:solidFill>
              <a:srgbClr val="5383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146" name="object 75"/>
          <p:cNvSpPr>
            <a:spLocks noChangeArrowheads="1"/>
          </p:cNvSpPr>
          <p:nvPr/>
        </p:nvSpPr>
        <p:spPr bwMode="auto">
          <a:xfrm>
            <a:off x="4142584" y="2433797"/>
            <a:ext cx="1953416" cy="2705516"/>
          </a:xfrm>
          <a:custGeom>
            <a:avLst/>
            <a:gdLst>
              <a:gd name="T0" fmla="*/ 0 w 2284120"/>
              <a:gd name="T1" fmla="*/ 0 h 2987357"/>
              <a:gd name="T2" fmla="*/ 2284120 w 2284120"/>
              <a:gd name="T3" fmla="*/ 2987357 h 2987357"/>
            </a:gdLst>
            <a:ahLst/>
            <a:cxnLst/>
            <a:rect l="T0" t="T1" r="T2" b="T3"/>
            <a:pathLst>
              <a:path w="2284120" h="2987357">
                <a:moveTo>
                  <a:pt x="2284120" y="0"/>
                </a:moveTo>
                <a:lnTo>
                  <a:pt x="2057031" y="0"/>
                </a:lnTo>
                <a:lnTo>
                  <a:pt x="2057031" y="332955"/>
                </a:lnTo>
                <a:lnTo>
                  <a:pt x="1792833" y="332955"/>
                </a:lnTo>
                <a:lnTo>
                  <a:pt x="1792833" y="665911"/>
                </a:lnTo>
                <a:lnTo>
                  <a:pt x="1571942" y="665911"/>
                </a:lnTo>
                <a:lnTo>
                  <a:pt x="1571942" y="998855"/>
                </a:lnTo>
                <a:lnTo>
                  <a:pt x="1397253" y="998855"/>
                </a:lnTo>
                <a:lnTo>
                  <a:pt x="1397253" y="1161656"/>
                </a:lnTo>
                <a:lnTo>
                  <a:pt x="1196581" y="1158748"/>
                </a:lnTo>
                <a:lnTo>
                  <a:pt x="1196581" y="1331810"/>
                </a:lnTo>
                <a:lnTo>
                  <a:pt x="1036243" y="1331810"/>
                </a:lnTo>
                <a:lnTo>
                  <a:pt x="1036243" y="1664766"/>
                </a:lnTo>
                <a:lnTo>
                  <a:pt x="799337" y="1664766"/>
                </a:lnTo>
                <a:lnTo>
                  <a:pt x="799337" y="1997722"/>
                </a:lnTo>
                <a:lnTo>
                  <a:pt x="522541" y="1997722"/>
                </a:lnTo>
                <a:lnTo>
                  <a:pt x="522541" y="2326995"/>
                </a:lnTo>
                <a:lnTo>
                  <a:pt x="271741" y="2326995"/>
                </a:lnTo>
                <a:lnTo>
                  <a:pt x="271741" y="2660840"/>
                </a:lnTo>
                <a:lnTo>
                  <a:pt x="0" y="2660840"/>
                </a:lnTo>
                <a:lnTo>
                  <a:pt x="0" y="2987357"/>
                </a:lnTo>
              </a:path>
            </a:pathLst>
          </a:custGeom>
          <a:noFill/>
          <a:ln w="25400">
            <a:solidFill>
              <a:srgbClr val="5383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147" name="object 76"/>
          <p:cNvSpPr>
            <a:spLocks noChangeArrowheads="1"/>
          </p:cNvSpPr>
          <p:nvPr/>
        </p:nvSpPr>
        <p:spPr bwMode="auto">
          <a:xfrm>
            <a:off x="3647556" y="1861339"/>
            <a:ext cx="2359304" cy="309243"/>
          </a:xfrm>
          <a:custGeom>
            <a:avLst/>
            <a:gdLst>
              <a:gd name="T0" fmla="*/ 0 w 2760014"/>
              <a:gd name="T1" fmla="*/ 0 h 341134"/>
              <a:gd name="T2" fmla="*/ 2760014 w 2760014"/>
              <a:gd name="T3" fmla="*/ 341134 h 341134"/>
            </a:gdLst>
            <a:ahLst/>
            <a:cxnLst/>
            <a:rect l="T0" t="T1" r="T2" b="T3"/>
            <a:pathLst>
              <a:path w="2760014" h="341134">
                <a:moveTo>
                  <a:pt x="54990" y="279463"/>
                </a:moveTo>
                <a:lnTo>
                  <a:pt x="0" y="324802"/>
                </a:lnTo>
                <a:lnTo>
                  <a:pt x="53708" y="320370"/>
                </a:lnTo>
                <a:lnTo>
                  <a:pt x="64068" y="317962"/>
                </a:lnTo>
                <a:lnTo>
                  <a:pt x="1362417" y="15532"/>
                </a:lnTo>
                <a:lnTo>
                  <a:pt x="1365923" y="15367"/>
                </a:lnTo>
                <a:lnTo>
                  <a:pt x="2695809" y="287954"/>
                </a:lnTo>
                <a:lnTo>
                  <a:pt x="2690939" y="311340"/>
                </a:lnTo>
                <a:lnTo>
                  <a:pt x="2760014" y="293103"/>
                </a:lnTo>
                <a:lnTo>
                  <a:pt x="2706281" y="290093"/>
                </a:lnTo>
                <a:lnTo>
                  <a:pt x="2699013" y="272571"/>
                </a:lnTo>
                <a:lnTo>
                  <a:pt x="1365618" y="0"/>
                </a:lnTo>
                <a:lnTo>
                  <a:pt x="1362252" y="0"/>
                </a:lnTo>
                <a:lnTo>
                  <a:pt x="60440" y="302572"/>
                </a:lnTo>
                <a:lnTo>
                  <a:pt x="50037" y="304990"/>
                </a:lnTo>
                <a:lnTo>
                  <a:pt x="54990" y="279463"/>
                </a:lnTo>
                <a:close/>
              </a:path>
              <a:path w="2760014" h="341134">
                <a:moveTo>
                  <a:pt x="1363905" y="15835"/>
                </a:moveTo>
                <a:lnTo>
                  <a:pt x="2695809" y="287954"/>
                </a:lnTo>
                <a:lnTo>
                  <a:pt x="1365923" y="15367"/>
                </a:lnTo>
                <a:lnTo>
                  <a:pt x="1362417" y="15532"/>
                </a:lnTo>
                <a:lnTo>
                  <a:pt x="64068" y="317962"/>
                </a:lnTo>
                <a:lnTo>
                  <a:pt x="1363905" y="15835"/>
                </a:lnTo>
                <a:close/>
              </a:path>
              <a:path w="2760014" h="341134">
                <a:moveTo>
                  <a:pt x="2709494" y="274713"/>
                </a:moveTo>
                <a:lnTo>
                  <a:pt x="2760014" y="293103"/>
                </a:lnTo>
                <a:lnTo>
                  <a:pt x="2703880" y="249199"/>
                </a:lnTo>
                <a:lnTo>
                  <a:pt x="2699013" y="272571"/>
                </a:lnTo>
                <a:lnTo>
                  <a:pt x="2706281" y="290093"/>
                </a:lnTo>
                <a:lnTo>
                  <a:pt x="2760014" y="293103"/>
                </a:lnTo>
                <a:lnTo>
                  <a:pt x="2709494" y="274713"/>
                </a:lnTo>
                <a:close/>
              </a:path>
              <a:path w="2760014" h="341134">
                <a:moveTo>
                  <a:pt x="53708" y="320370"/>
                </a:moveTo>
                <a:lnTo>
                  <a:pt x="0" y="324802"/>
                </a:lnTo>
                <a:lnTo>
                  <a:pt x="69532" y="341134"/>
                </a:lnTo>
                <a:lnTo>
                  <a:pt x="64068" y="317962"/>
                </a:lnTo>
                <a:lnTo>
                  <a:pt x="53708" y="320370"/>
                </a:lnTo>
                <a:close/>
              </a:path>
              <a:path w="2760014" h="341134">
                <a:moveTo>
                  <a:pt x="54990" y="279463"/>
                </a:moveTo>
                <a:lnTo>
                  <a:pt x="50037" y="304990"/>
                </a:lnTo>
                <a:lnTo>
                  <a:pt x="60440" y="302572"/>
                </a:lnTo>
                <a:lnTo>
                  <a:pt x="54990" y="279463"/>
                </a:lnTo>
                <a:close/>
              </a:path>
            </a:pathLst>
          </a:custGeom>
          <a:solidFill>
            <a:srgbClr val="848585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148" name="object 77"/>
          <p:cNvSpPr>
            <a:spLocks noChangeArrowheads="1"/>
          </p:cNvSpPr>
          <p:nvPr/>
        </p:nvSpPr>
        <p:spPr bwMode="auto">
          <a:xfrm>
            <a:off x="3647556" y="1842641"/>
            <a:ext cx="2359304" cy="309242"/>
          </a:xfrm>
          <a:custGeom>
            <a:avLst/>
            <a:gdLst>
              <a:gd name="T0" fmla="*/ 0 w 2760014"/>
              <a:gd name="T1" fmla="*/ 0 h 341299"/>
              <a:gd name="T2" fmla="*/ 2760014 w 2760014"/>
              <a:gd name="T3" fmla="*/ 341299 h 341299"/>
            </a:gdLst>
            <a:ahLst/>
            <a:cxnLst/>
            <a:rect l="T0" t="T1" r="T2" b="T3"/>
            <a:pathLst>
              <a:path w="2760014" h="341299">
                <a:moveTo>
                  <a:pt x="54990" y="279463"/>
                </a:moveTo>
                <a:lnTo>
                  <a:pt x="0" y="324789"/>
                </a:lnTo>
                <a:lnTo>
                  <a:pt x="53708" y="320522"/>
                </a:lnTo>
                <a:lnTo>
                  <a:pt x="64079" y="318112"/>
                </a:lnTo>
                <a:lnTo>
                  <a:pt x="1362417" y="15532"/>
                </a:lnTo>
                <a:lnTo>
                  <a:pt x="1365923" y="15532"/>
                </a:lnTo>
                <a:lnTo>
                  <a:pt x="2695810" y="288105"/>
                </a:lnTo>
                <a:lnTo>
                  <a:pt x="2690939" y="311492"/>
                </a:lnTo>
                <a:lnTo>
                  <a:pt x="2760014" y="293090"/>
                </a:lnTo>
                <a:lnTo>
                  <a:pt x="2706281" y="290245"/>
                </a:lnTo>
                <a:lnTo>
                  <a:pt x="2699043" y="272577"/>
                </a:lnTo>
                <a:lnTo>
                  <a:pt x="1365618" y="0"/>
                </a:lnTo>
                <a:lnTo>
                  <a:pt x="1362252" y="152"/>
                </a:lnTo>
                <a:lnTo>
                  <a:pt x="60462" y="302732"/>
                </a:lnTo>
                <a:lnTo>
                  <a:pt x="50037" y="305155"/>
                </a:lnTo>
                <a:lnTo>
                  <a:pt x="54990" y="279463"/>
                </a:lnTo>
                <a:close/>
              </a:path>
              <a:path w="2760014" h="341299">
                <a:moveTo>
                  <a:pt x="1364282" y="15913"/>
                </a:moveTo>
                <a:lnTo>
                  <a:pt x="2695810" y="288105"/>
                </a:lnTo>
                <a:lnTo>
                  <a:pt x="1365923" y="15532"/>
                </a:lnTo>
                <a:lnTo>
                  <a:pt x="1362417" y="15532"/>
                </a:lnTo>
                <a:lnTo>
                  <a:pt x="64079" y="318112"/>
                </a:lnTo>
                <a:lnTo>
                  <a:pt x="1364282" y="15913"/>
                </a:lnTo>
                <a:close/>
              </a:path>
              <a:path w="2760014" h="341299">
                <a:moveTo>
                  <a:pt x="2709494" y="274713"/>
                </a:moveTo>
                <a:lnTo>
                  <a:pt x="2760014" y="293090"/>
                </a:lnTo>
                <a:lnTo>
                  <a:pt x="2703880" y="249351"/>
                </a:lnTo>
                <a:lnTo>
                  <a:pt x="2699043" y="272577"/>
                </a:lnTo>
                <a:lnTo>
                  <a:pt x="2706281" y="290245"/>
                </a:lnTo>
                <a:lnTo>
                  <a:pt x="2760014" y="293090"/>
                </a:lnTo>
                <a:lnTo>
                  <a:pt x="2709494" y="274713"/>
                </a:lnTo>
                <a:close/>
              </a:path>
              <a:path w="2760014" h="341299">
                <a:moveTo>
                  <a:pt x="53708" y="320522"/>
                </a:moveTo>
                <a:lnTo>
                  <a:pt x="0" y="324789"/>
                </a:lnTo>
                <a:lnTo>
                  <a:pt x="69532" y="341299"/>
                </a:lnTo>
                <a:lnTo>
                  <a:pt x="64079" y="318112"/>
                </a:lnTo>
                <a:lnTo>
                  <a:pt x="53708" y="320522"/>
                </a:lnTo>
                <a:close/>
              </a:path>
              <a:path w="2760014" h="341299">
                <a:moveTo>
                  <a:pt x="54990" y="279463"/>
                </a:moveTo>
                <a:lnTo>
                  <a:pt x="50037" y="305155"/>
                </a:lnTo>
                <a:lnTo>
                  <a:pt x="60462" y="302732"/>
                </a:lnTo>
                <a:lnTo>
                  <a:pt x="54990" y="279463"/>
                </a:lnTo>
                <a:close/>
              </a:path>
            </a:pathLst>
          </a:custGeom>
          <a:solidFill>
            <a:srgbClr val="5383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149" name="object 78"/>
          <p:cNvSpPr>
            <a:spLocks noChangeArrowheads="1"/>
          </p:cNvSpPr>
          <p:nvPr/>
        </p:nvSpPr>
        <p:spPr bwMode="auto">
          <a:xfrm>
            <a:off x="5948487" y="2068460"/>
            <a:ext cx="58372" cy="56096"/>
          </a:xfrm>
          <a:custGeom>
            <a:avLst/>
            <a:gdLst>
              <a:gd name="T0" fmla="*/ 0 w 69075"/>
              <a:gd name="T1" fmla="*/ 0 h 62141"/>
              <a:gd name="T2" fmla="*/ 69075 w 69075"/>
              <a:gd name="T3" fmla="*/ 62141 h 62141"/>
            </a:gdLst>
            <a:ahLst/>
            <a:cxnLst/>
            <a:rect l="T0" t="T1" r="T2" b="T3"/>
            <a:pathLst>
              <a:path w="69075" h="62141">
                <a:moveTo>
                  <a:pt x="12941" y="0"/>
                </a:moveTo>
                <a:lnTo>
                  <a:pt x="69075" y="43738"/>
                </a:lnTo>
                <a:lnTo>
                  <a:pt x="0" y="62141"/>
                </a:lnTo>
                <a:lnTo>
                  <a:pt x="12941" y="0"/>
                </a:lnTo>
                <a:close/>
              </a:path>
            </a:pathLst>
          </a:custGeom>
          <a:noFill/>
          <a:ln w="762">
            <a:solidFill>
              <a:srgbClr val="5383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150" name="object 79"/>
          <p:cNvSpPr>
            <a:spLocks noChangeArrowheads="1"/>
          </p:cNvSpPr>
          <p:nvPr/>
        </p:nvSpPr>
        <p:spPr bwMode="auto">
          <a:xfrm>
            <a:off x="3647555" y="2095788"/>
            <a:ext cx="58371" cy="56095"/>
          </a:xfrm>
          <a:custGeom>
            <a:avLst/>
            <a:gdLst>
              <a:gd name="T0" fmla="*/ 0 w 69532"/>
              <a:gd name="T1" fmla="*/ 0 h 61836"/>
              <a:gd name="T2" fmla="*/ 69532 w 69532"/>
              <a:gd name="T3" fmla="*/ 61836 h 61836"/>
            </a:gdLst>
            <a:ahLst/>
            <a:cxnLst/>
            <a:rect l="T0" t="T1" r="T2" b="T3"/>
            <a:pathLst>
              <a:path w="69532" h="61836">
                <a:moveTo>
                  <a:pt x="69532" y="61836"/>
                </a:moveTo>
                <a:lnTo>
                  <a:pt x="0" y="45326"/>
                </a:lnTo>
                <a:lnTo>
                  <a:pt x="54990" y="0"/>
                </a:lnTo>
                <a:lnTo>
                  <a:pt x="69532" y="61836"/>
                </a:lnTo>
                <a:close/>
              </a:path>
            </a:pathLst>
          </a:custGeom>
          <a:noFill/>
          <a:ln w="762">
            <a:solidFill>
              <a:srgbClr val="5383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151" name="object 80"/>
          <p:cNvSpPr>
            <a:spLocks noChangeArrowheads="1"/>
          </p:cNvSpPr>
          <p:nvPr/>
        </p:nvSpPr>
        <p:spPr bwMode="auto">
          <a:xfrm>
            <a:off x="3689637" y="1842641"/>
            <a:ext cx="2273783" cy="290544"/>
          </a:xfrm>
          <a:custGeom>
            <a:avLst/>
            <a:gdLst>
              <a:gd name="T0" fmla="*/ 0 w 2659456"/>
              <a:gd name="T1" fmla="*/ 0 h 320687"/>
              <a:gd name="T2" fmla="*/ 2659456 w 2659456"/>
              <a:gd name="T3" fmla="*/ 320687 h 320687"/>
            </a:gdLst>
            <a:ahLst/>
            <a:cxnLst/>
            <a:rect l="T0" t="T1" r="T2" b="T3"/>
            <a:pathLst>
              <a:path w="2659456" h="320687">
                <a:moveTo>
                  <a:pt x="0" y="305320"/>
                </a:moveTo>
                <a:lnTo>
                  <a:pt x="1312214" y="317"/>
                </a:lnTo>
                <a:lnTo>
                  <a:pt x="1313332" y="0"/>
                </a:lnTo>
                <a:lnTo>
                  <a:pt x="1314462" y="0"/>
                </a:lnTo>
                <a:lnTo>
                  <a:pt x="1315580" y="165"/>
                </a:lnTo>
                <a:lnTo>
                  <a:pt x="2659456" y="274878"/>
                </a:lnTo>
                <a:lnTo>
                  <a:pt x="2656243" y="290410"/>
                </a:lnTo>
                <a:lnTo>
                  <a:pt x="1312379" y="15697"/>
                </a:lnTo>
                <a:lnTo>
                  <a:pt x="1315885" y="15697"/>
                </a:lnTo>
                <a:lnTo>
                  <a:pt x="3670" y="320687"/>
                </a:lnTo>
                <a:lnTo>
                  <a:pt x="0" y="305320"/>
                </a:lnTo>
                <a:close/>
              </a:path>
            </a:pathLst>
          </a:custGeom>
          <a:noFill/>
          <a:ln w="762">
            <a:solidFill>
              <a:srgbClr val="5383BD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486907" y="713544"/>
            <a:ext cx="4187833" cy="304928"/>
          </a:xfrm>
          <a:prstGeom prst="rect">
            <a:avLst/>
          </a:prstGeom>
        </p:spPr>
        <p:txBody>
          <a:bodyPr lIns="0" tIns="0" rIns="0" bIns="0"/>
          <a:lstStyle/>
          <a:p>
            <a:pPr marL="11128">
              <a:lnSpc>
                <a:spcPts val="2290"/>
              </a:lnSpc>
              <a:spcBef>
                <a:spcPts val="110"/>
              </a:spcBef>
            </a:pPr>
            <a:endParaRPr lang="en-US" sz="2100" dirty="0">
              <a:solidFill>
                <a:srgbClr val="000000"/>
              </a:solidFill>
              <a:latin typeface="Trebuchet MS" pitchFamily="-101" charset="0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486907" y="1051554"/>
            <a:ext cx="1140285" cy="303489"/>
          </a:xfrm>
          <a:prstGeom prst="rect">
            <a:avLst/>
          </a:prstGeom>
        </p:spPr>
        <p:txBody>
          <a:bodyPr lIns="0" tIns="0" rIns="0" bIns="0"/>
          <a:lstStyle/>
          <a:p>
            <a:pPr marL="11128">
              <a:lnSpc>
                <a:spcPts val="2290"/>
              </a:lnSpc>
              <a:spcBef>
                <a:spcPts val="110"/>
              </a:spcBef>
            </a:pPr>
            <a:endParaRPr lang="en-US" sz="2100" dirty="0">
              <a:solidFill>
                <a:srgbClr val="000000"/>
              </a:solidFill>
              <a:latin typeface="Trebuchet MS" pitchFamily="-101" charset="0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627193" y="1051554"/>
            <a:ext cx="3876970" cy="316435"/>
          </a:xfrm>
          <a:prstGeom prst="rect">
            <a:avLst/>
          </a:prstGeom>
        </p:spPr>
        <p:txBody>
          <a:bodyPr lIns="0" tIns="0" rIns="0" bIns="0"/>
          <a:lstStyle/>
          <a:p>
            <a:pPr marL="11128">
              <a:lnSpc>
                <a:spcPts val="2290"/>
              </a:lnSpc>
              <a:spcBef>
                <a:spcPts val="110"/>
              </a:spcBef>
            </a:pPr>
            <a:endParaRPr lang="en-US" sz="2100" dirty="0">
              <a:solidFill>
                <a:srgbClr val="000000"/>
              </a:solidFill>
              <a:latin typeface="Trebuchet MS" pitchFamily="-101" charset="0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201444" y="1798052"/>
            <a:ext cx="1567891" cy="303490"/>
          </a:xfrm>
          <a:prstGeom prst="rect">
            <a:avLst/>
          </a:prstGeom>
        </p:spPr>
        <p:txBody>
          <a:bodyPr lIns="0" tIns="0" rIns="0" bIns="0"/>
          <a:lstStyle/>
          <a:p>
            <a:pPr marL="11128">
              <a:lnSpc>
                <a:spcPts val="2290"/>
              </a:lnSpc>
              <a:spcBef>
                <a:spcPts val="110"/>
              </a:spcBef>
            </a:pPr>
            <a:r>
              <a:rPr lang="en-US" sz="2100" b="1" dirty="0" err="1">
                <a:solidFill>
                  <a:srgbClr val="000000"/>
                </a:solidFill>
                <a:latin typeface="Trebuchet MS" pitchFamily="-101" charset="0"/>
              </a:rPr>
              <a:t>Piața</a:t>
            </a:r>
            <a:r>
              <a:rPr lang="en-US" sz="2100" b="1" dirty="0">
                <a:solidFill>
                  <a:srgbClr val="000000"/>
                </a:solidFill>
                <a:latin typeface="Trebuchet MS" pitchFamily="-101" charset="0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Trebuchet MS" pitchFamily="-101" charset="0"/>
              </a:rPr>
              <a:t>Muncii</a:t>
            </a:r>
            <a:endParaRPr lang="en-US" sz="2100" dirty="0">
              <a:solidFill>
                <a:srgbClr val="000000"/>
              </a:solidFill>
              <a:latin typeface="Trebuchet MS" pitchFamily="-101" charset="0"/>
            </a:endParaRPr>
          </a:p>
        </p:txBody>
      </p:sp>
      <p:sp>
        <p:nvSpPr>
          <p:cNvPr id="5156" name="object 52"/>
          <p:cNvSpPr txBox="1">
            <a:spLocks noChangeArrowheads="1"/>
          </p:cNvSpPr>
          <p:nvPr/>
        </p:nvSpPr>
        <p:spPr bwMode="auto">
          <a:xfrm>
            <a:off x="726136" y="1848394"/>
            <a:ext cx="682814" cy="71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28">
              <a:lnSpc>
                <a:spcPts val="2290"/>
              </a:lnSpc>
              <a:spcBef>
                <a:spcPts val="110"/>
              </a:spcBef>
            </a:pPr>
            <a:r>
              <a:rPr lang="en-US" sz="21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-101" charset="0"/>
              </a:rPr>
              <a:t>Piața</a:t>
            </a:r>
            <a:endParaRPr lang="en-US" sz="2100" b="1" dirty="0">
              <a:solidFill>
                <a:schemeClr val="tx1">
                  <a:lumMod val="95000"/>
                  <a:lumOff val="5000"/>
                </a:schemeClr>
              </a:solidFill>
              <a:latin typeface="Trebuchet MS" pitchFamily="-101" charset="0"/>
            </a:endParaRPr>
          </a:p>
          <a:p>
            <a:pPr marL="11128">
              <a:lnSpc>
                <a:spcPct val="97000"/>
              </a:lnSpc>
              <a:spcBef>
                <a:spcPts val="1227"/>
              </a:spcBef>
            </a:pPr>
            <a:r>
              <a:rPr lang="en-US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rebuchet MS" pitchFamily="-101" charset="0"/>
              </a:rPr>
              <a:t>Fonduri</a:t>
            </a:r>
            <a:endParaRPr lang="en-US" sz="1500" dirty="0">
              <a:solidFill>
                <a:schemeClr val="tx1">
                  <a:lumMod val="95000"/>
                  <a:lumOff val="5000"/>
                </a:schemeClr>
              </a:solidFill>
              <a:latin typeface="Trebuchet MS" pitchFamily="-101" charset="0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427955" y="1848394"/>
            <a:ext cx="1214946" cy="304928"/>
          </a:xfrm>
          <a:prstGeom prst="rect">
            <a:avLst/>
          </a:prstGeom>
        </p:spPr>
        <p:txBody>
          <a:bodyPr lIns="0" tIns="0" rIns="0" bIns="0"/>
          <a:lstStyle/>
          <a:p>
            <a:pPr marL="11128">
              <a:lnSpc>
                <a:spcPts val="2290"/>
              </a:lnSpc>
              <a:spcBef>
                <a:spcPts val="110"/>
              </a:spcBef>
            </a:pPr>
            <a:r>
              <a:rPr lang="en-US" sz="2100" b="1" dirty="0" err="1">
                <a:solidFill>
                  <a:srgbClr val="000000"/>
                </a:solidFill>
                <a:latin typeface="Trebuchet MS" pitchFamily="-101" charset="0"/>
              </a:rPr>
              <a:t>Educației</a:t>
            </a:r>
            <a:endParaRPr lang="en-US" sz="2100" dirty="0">
              <a:solidFill>
                <a:srgbClr val="000000"/>
              </a:solidFill>
              <a:latin typeface="Trebuchet MS" pitchFamily="-101" charset="0"/>
            </a:endParaRPr>
          </a:p>
        </p:txBody>
      </p:sp>
      <p:sp>
        <p:nvSpPr>
          <p:cNvPr id="5158" name="object 50"/>
          <p:cNvSpPr txBox="1">
            <a:spLocks noChangeArrowheads="1"/>
          </p:cNvSpPr>
          <p:nvPr/>
        </p:nvSpPr>
        <p:spPr bwMode="auto">
          <a:xfrm>
            <a:off x="4653449" y="2002296"/>
            <a:ext cx="363805" cy="16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28">
              <a:lnSpc>
                <a:spcPts val="1205"/>
              </a:lnSpc>
              <a:spcBef>
                <a:spcPts val="55"/>
              </a:spcBef>
            </a:pPr>
            <a:r>
              <a:rPr lang="en-US" sz="1100" b="1" dirty="0">
                <a:solidFill>
                  <a:srgbClr val="000000"/>
                </a:solidFill>
                <a:latin typeface="Trebuchet MS" pitchFamily="-101" charset="0"/>
              </a:rPr>
              <a:t>ESCO</a:t>
            </a:r>
            <a:endParaRPr lang="en-US" sz="1100" dirty="0">
              <a:solidFill>
                <a:srgbClr val="000000"/>
              </a:solidFill>
              <a:latin typeface="Trebuchet MS" pitchFamily="-101" charset="0"/>
            </a:endParaRPr>
          </a:p>
        </p:txBody>
      </p:sp>
      <p:sp>
        <p:nvSpPr>
          <p:cNvPr id="5159" name="object 49"/>
          <p:cNvSpPr txBox="1">
            <a:spLocks noChangeArrowheads="1"/>
          </p:cNvSpPr>
          <p:nvPr/>
        </p:nvSpPr>
        <p:spPr bwMode="auto">
          <a:xfrm>
            <a:off x="7201443" y="2282772"/>
            <a:ext cx="1214946" cy="70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28">
              <a:lnSpc>
                <a:spcPts val="1621"/>
              </a:lnSpc>
              <a:spcBef>
                <a:spcPts val="77"/>
              </a:spcBef>
            </a:pPr>
            <a:r>
              <a:rPr lang="en-US" sz="1500" dirty="0" err="1">
                <a:solidFill>
                  <a:srgbClr val="000000"/>
                </a:solidFill>
                <a:latin typeface="Trebuchet MS" pitchFamily="-101" charset="0"/>
              </a:rPr>
              <a:t>Recunoaștere</a:t>
            </a:r>
            <a:endParaRPr lang="en-US" sz="1500" dirty="0">
              <a:solidFill>
                <a:srgbClr val="000000"/>
              </a:solidFill>
              <a:latin typeface="Trebuchet MS" pitchFamily="-101" charset="0"/>
            </a:endParaRPr>
          </a:p>
          <a:p>
            <a:pPr marL="11128">
              <a:lnSpc>
                <a:spcPct val="97000"/>
              </a:lnSpc>
              <a:spcBef>
                <a:spcPts val="329"/>
              </a:spcBef>
            </a:pPr>
            <a:r>
              <a:rPr lang="en-US" sz="1500" dirty="0" err="1">
                <a:solidFill>
                  <a:srgbClr val="000000"/>
                </a:solidFill>
                <a:latin typeface="Trebuchet MS" pitchFamily="-101" charset="0"/>
              </a:rPr>
              <a:t>Mobilitate</a:t>
            </a:r>
            <a:endParaRPr lang="en-US" sz="1500" dirty="0">
              <a:solidFill>
                <a:srgbClr val="000000"/>
              </a:solidFill>
              <a:latin typeface="Trebuchet MS" pitchFamily="-101" charset="0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7504" y="1867255"/>
            <a:ext cx="519915" cy="248833"/>
          </a:xfrm>
          <a:prstGeom prst="rect">
            <a:avLst/>
          </a:prstGeom>
        </p:spPr>
        <p:txBody>
          <a:bodyPr lIns="0" tIns="0" rIns="0" bIns="0"/>
          <a:lstStyle/>
          <a:p>
            <a:pPr marL="11128">
              <a:lnSpc>
                <a:spcPts val="1862"/>
              </a:lnSpc>
              <a:spcBef>
                <a:spcPts val="88"/>
              </a:spcBef>
            </a:pPr>
            <a:r>
              <a:rPr lang="en-US" sz="1700" b="1" dirty="0" err="1">
                <a:solidFill>
                  <a:srgbClr val="000000"/>
                </a:solidFill>
                <a:latin typeface="Trebuchet MS" pitchFamily="-101" charset="0"/>
              </a:rPr>
              <a:t>Cere</a:t>
            </a:r>
            <a:endParaRPr lang="en-US" sz="1700" dirty="0">
              <a:solidFill>
                <a:srgbClr val="000000"/>
              </a:solidFill>
              <a:latin typeface="Trebuchet MS" pitchFamily="-101" charset="0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26136" y="2551741"/>
            <a:ext cx="1687351" cy="430064"/>
          </a:xfrm>
          <a:prstGeom prst="rect">
            <a:avLst/>
          </a:prstGeom>
        </p:spPr>
        <p:txBody>
          <a:bodyPr lIns="0" tIns="0" rIns="0" bIns="0"/>
          <a:lstStyle/>
          <a:p>
            <a:pPr marL="11128">
              <a:lnSpc>
                <a:spcPts val="1621"/>
              </a:lnSpc>
              <a:spcBef>
                <a:spcPts val="77"/>
              </a:spcBef>
            </a:pPr>
            <a:r>
              <a:rPr lang="en-US" sz="1500" dirty="0" err="1">
                <a:solidFill>
                  <a:srgbClr val="000000"/>
                </a:solidFill>
                <a:latin typeface="Trebuchet MS" pitchFamily="-101" charset="0"/>
              </a:rPr>
              <a:t>Asigurarea</a:t>
            </a:r>
            <a:r>
              <a:rPr lang="en-US" sz="1500" dirty="0">
                <a:solidFill>
                  <a:srgbClr val="000000"/>
                </a:solidFill>
                <a:latin typeface="Trebuchet MS" pitchFamily="-101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rebuchet MS" pitchFamily="-101" charset="0"/>
              </a:rPr>
              <a:t>calității</a:t>
            </a:r>
            <a:endParaRPr lang="en-US" sz="1500" dirty="0">
              <a:solidFill>
                <a:srgbClr val="000000"/>
              </a:solidFill>
              <a:latin typeface="Trebuchet MS" pitchFamily="-101" charset="0"/>
            </a:endParaRPr>
          </a:p>
        </p:txBody>
      </p:sp>
      <p:sp>
        <p:nvSpPr>
          <p:cNvPr id="5162" name="object 46"/>
          <p:cNvSpPr txBox="1">
            <a:spLocks noChangeArrowheads="1"/>
          </p:cNvSpPr>
          <p:nvPr/>
        </p:nvSpPr>
        <p:spPr bwMode="auto">
          <a:xfrm>
            <a:off x="74059" y="3340224"/>
            <a:ext cx="60950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28">
              <a:lnSpc>
                <a:spcPts val="1862"/>
              </a:lnSpc>
              <a:spcBef>
                <a:spcPts val="88"/>
              </a:spcBef>
            </a:pPr>
            <a:r>
              <a:rPr lang="en-US" sz="1700" b="1" dirty="0" err="1">
                <a:solidFill>
                  <a:srgbClr val="000000"/>
                </a:solidFill>
                <a:latin typeface="Trebuchet MS" pitchFamily="-101" charset="0"/>
              </a:rPr>
              <a:t>Oferă</a:t>
            </a:r>
            <a:endParaRPr lang="en-US" sz="1700" dirty="0">
              <a:solidFill>
                <a:srgbClr val="000000"/>
              </a:solidFill>
              <a:latin typeface="Trebuchet MS" pitchFamily="-101" charset="0"/>
            </a:endParaRPr>
          </a:p>
          <a:p>
            <a:pPr marL="11128">
              <a:lnSpc>
                <a:spcPct val="97000"/>
              </a:lnSpc>
              <a:spcBef>
                <a:spcPts val="931"/>
              </a:spcBef>
            </a:pPr>
            <a:endParaRPr lang="ro-RO" sz="2000" b="1" dirty="0" smtClean="0">
              <a:solidFill>
                <a:srgbClr val="000000"/>
              </a:solidFill>
              <a:latin typeface="Trebuchet MS" pitchFamily="-101" charset="0"/>
            </a:endParaRPr>
          </a:p>
          <a:p>
            <a:pPr marL="11128">
              <a:lnSpc>
                <a:spcPct val="97000"/>
              </a:lnSpc>
              <a:spcBef>
                <a:spcPts val="931"/>
              </a:spcBef>
            </a:pPr>
            <a:r>
              <a:rPr lang="en-US" sz="1700" b="1" dirty="0" smtClean="0">
                <a:solidFill>
                  <a:srgbClr val="000000"/>
                </a:solidFill>
                <a:latin typeface="Trebuchet MS" pitchFamily="-101" charset="0"/>
              </a:rPr>
              <a:t>Cine</a:t>
            </a:r>
            <a:r>
              <a:rPr lang="en-US" sz="1700" b="1" dirty="0">
                <a:solidFill>
                  <a:srgbClr val="000000"/>
                </a:solidFill>
                <a:latin typeface="Trebuchet MS" pitchFamily="-101" charset="0"/>
              </a:rPr>
              <a:t>?</a:t>
            </a:r>
            <a:endParaRPr lang="en-US" sz="1700" dirty="0">
              <a:solidFill>
                <a:srgbClr val="000000"/>
              </a:solidFill>
              <a:latin typeface="Trebuchet MS" pitchFamily="-101" charset="0"/>
            </a:endParaRPr>
          </a:p>
        </p:txBody>
      </p:sp>
      <p:sp>
        <p:nvSpPr>
          <p:cNvPr id="5163" name="object 45"/>
          <p:cNvSpPr txBox="1">
            <a:spLocks noChangeArrowheads="1"/>
          </p:cNvSpPr>
          <p:nvPr/>
        </p:nvSpPr>
        <p:spPr bwMode="auto">
          <a:xfrm>
            <a:off x="7201443" y="3219131"/>
            <a:ext cx="1475583" cy="52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28">
              <a:lnSpc>
                <a:spcPts val="1490"/>
              </a:lnSpc>
              <a:spcBef>
                <a:spcPts val="77"/>
              </a:spcBef>
            </a:pPr>
            <a:r>
              <a:rPr lang="en-US" sz="1500" dirty="0" err="1">
                <a:solidFill>
                  <a:srgbClr val="000000"/>
                </a:solidFill>
                <a:latin typeface="Trebuchet MS" pitchFamily="-101" charset="0"/>
              </a:rPr>
              <a:t>Locuri</a:t>
            </a:r>
            <a:r>
              <a:rPr lang="en-US" sz="1500" dirty="0">
                <a:solidFill>
                  <a:srgbClr val="000000"/>
                </a:solidFill>
                <a:latin typeface="Trebuchet MS" pitchFamily="-101" charset="0"/>
              </a:rPr>
              <a:t> de </a:t>
            </a:r>
            <a:r>
              <a:rPr lang="en-US" sz="1500" dirty="0" err="1">
                <a:solidFill>
                  <a:srgbClr val="000000"/>
                </a:solidFill>
                <a:latin typeface="Trebuchet MS" pitchFamily="-101" charset="0"/>
              </a:rPr>
              <a:t>muncă</a:t>
            </a:r>
            <a:endParaRPr lang="en-US" sz="1500" dirty="0">
              <a:solidFill>
                <a:srgbClr val="000000"/>
              </a:solidFill>
              <a:latin typeface="Trebuchet MS" pitchFamily="-101" charset="0"/>
            </a:endParaRPr>
          </a:p>
          <a:p>
            <a:pPr marL="11128">
              <a:lnSpc>
                <a:spcPts val="1402"/>
              </a:lnSpc>
            </a:pPr>
            <a:r>
              <a:rPr lang="en-US" sz="1500" dirty="0" err="1">
                <a:solidFill>
                  <a:srgbClr val="000000"/>
                </a:solidFill>
                <a:latin typeface="Trebuchet MS" pitchFamily="-101" charset="0"/>
              </a:rPr>
              <a:t>Experiență</a:t>
            </a:r>
            <a:endParaRPr lang="en-US" sz="1500" dirty="0">
              <a:solidFill>
                <a:srgbClr val="000000"/>
              </a:solidFill>
              <a:latin typeface="Trebuchet MS" pitchFamily="-101" charset="0"/>
            </a:endParaRPr>
          </a:p>
        </p:txBody>
      </p:sp>
      <p:sp>
        <p:nvSpPr>
          <p:cNvPr id="5164" name="object 44"/>
          <p:cNvSpPr txBox="1">
            <a:spLocks noChangeArrowheads="1"/>
          </p:cNvSpPr>
          <p:nvPr/>
        </p:nvSpPr>
        <p:spPr bwMode="auto">
          <a:xfrm>
            <a:off x="726136" y="3278103"/>
            <a:ext cx="1922195" cy="45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28">
              <a:lnSpc>
                <a:spcPts val="1621"/>
              </a:lnSpc>
              <a:spcBef>
                <a:spcPts val="77"/>
              </a:spcBef>
            </a:pPr>
            <a:r>
              <a:rPr lang="en-US" sz="1500" dirty="0">
                <a:solidFill>
                  <a:srgbClr val="000000"/>
                </a:solidFill>
                <a:latin typeface="Trebuchet MS" pitchFamily="-101" charset="0"/>
              </a:rPr>
              <a:t>Certificate/</a:t>
            </a:r>
            <a:r>
              <a:rPr lang="en-US" sz="1500" dirty="0" err="1">
                <a:solidFill>
                  <a:srgbClr val="000000"/>
                </a:solidFill>
                <a:latin typeface="Trebuchet MS" pitchFamily="-101" charset="0"/>
              </a:rPr>
              <a:t>Diplome</a:t>
            </a:r>
            <a:endParaRPr lang="en-US" sz="1500" dirty="0">
              <a:solidFill>
                <a:srgbClr val="000000"/>
              </a:solidFill>
              <a:latin typeface="Trebuchet MS" pitchFamily="-101" charset="0"/>
            </a:endParaRPr>
          </a:p>
          <a:p>
            <a:pPr marL="11128">
              <a:lnSpc>
                <a:spcPct val="97000"/>
              </a:lnSpc>
            </a:pPr>
            <a:r>
              <a:rPr lang="en-US" sz="1500" dirty="0" err="1">
                <a:solidFill>
                  <a:srgbClr val="000000"/>
                </a:solidFill>
                <a:latin typeface="Trebuchet MS" pitchFamily="-101" charset="0"/>
              </a:rPr>
              <a:t>Suplimente</a:t>
            </a:r>
            <a:r>
              <a:rPr lang="en-US" sz="1500" dirty="0">
                <a:solidFill>
                  <a:srgbClr val="000000"/>
                </a:solidFill>
                <a:latin typeface="Trebuchet MS" pitchFamily="-101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rebuchet MS" pitchFamily="-101" charset="0"/>
              </a:rPr>
              <a:t>Europass</a:t>
            </a:r>
            <a:endParaRPr lang="en-US" sz="1500" dirty="0">
              <a:solidFill>
                <a:srgbClr val="000000"/>
              </a:solidFill>
              <a:latin typeface="Trebuchet MS" pitchFamily="-101" charset="0"/>
            </a:endParaRPr>
          </a:p>
        </p:txBody>
      </p:sp>
      <p:sp>
        <p:nvSpPr>
          <p:cNvPr id="5165" name="object 43"/>
          <p:cNvSpPr txBox="1">
            <a:spLocks noChangeArrowheads="1"/>
          </p:cNvSpPr>
          <p:nvPr/>
        </p:nvSpPr>
        <p:spPr bwMode="auto">
          <a:xfrm>
            <a:off x="726136" y="4028916"/>
            <a:ext cx="2117672" cy="1340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28">
              <a:lnSpc>
                <a:spcPts val="1621"/>
              </a:lnSpc>
              <a:spcBef>
                <a:spcPts val="77"/>
              </a:spcBef>
            </a:pPr>
            <a:r>
              <a:rPr lang="en-US" sz="1500" dirty="0" err="1">
                <a:latin typeface="Trebuchet MS" pitchFamily="-101" charset="0"/>
              </a:rPr>
              <a:t>Furnizorii</a:t>
            </a:r>
            <a:r>
              <a:rPr lang="en-US" sz="1500" dirty="0">
                <a:latin typeface="Trebuchet MS" pitchFamily="-101" charset="0"/>
              </a:rPr>
              <a:t> de </a:t>
            </a:r>
            <a:r>
              <a:rPr lang="en-US" sz="1500" dirty="0" err="1">
                <a:latin typeface="Trebuchet MS" pitchFamily="-101" charset="0"/>
              </a:rPr>
              <a:t>educație</a:t>
            </a:r>
            <a:endParaRPr lang="en-US" sz="1500" dirty="0">
              <a:latin typeface="Trebuchet MS" pitchFamily="-101" charset="0"/>
            </a:endParaRPr>
          </a:p>
          <a:p>
            <a:pPr marL="11128">
              <a:lnSpc>
                <a:spcPct val="97000"/>
              </a:lnSpc>
              <a:spcBef>
                <a:spcPts val="329"/>
              </a:spcBef>
            </a:pPr>
            <a:r>
              <a:rPr lang="en-US" sz="1500" dirty="0" err="1">
                <a:latin typeface="Trebuchet MS" pitchFamily="-101" charset="0"/>
              </a:rPr>
              <a:t>și</a:t>
            </a:r>
            <a:r>
              <a:rPr lang="en-US" sz="1500" dirty="0">
                <a:latin typeface="Trebuchet MS" pitchFamily="-101" charset="0"/>
              </a:rPr>
              <a:t> </a:t>
            </a:r>
            <a:r>
              <a:rPr lang="en-US" sz="1500" dirty="0" err="1">
                <a:latin typeface="Trebuchet MS" pitchFamily="-101" charset="0"/>
              </a:rPr>
              <a:t>formare</a:t>
            </a:r>
            <a:r>
              <a:rPr lang="en-US" sz="1500" dirty="0">
                <a:latin typeface="Trebuchet MS" pitchFamily="-101" charset="0"/>
              </a:rPr>
              <a:t> </a:t>
            </a:r>
            <a:r>
              <a:rPr lang="en-US" sz="1500" dirty="0" err="1">
                <a:latin typeface="Trebuchet MS" pitchFamily="-101" charset="0"/>
              </a:rPr>
              <a:t>profesională</a:t>
            </a:r>
            <a:endParaRPr lang="en-US" sz="1500" dirty="0">
              <a:latin typeface="Trebuchet MS" pitchFamily="-101" charset="0"/>
            </a:endParaRPr>
          </a:p>
          <a:p>
            <a:pPr marL="11128">
              <a:lnSpc>
                <a:spcPct val="97000"/>
              </a:lnSpc>
              <a:spcBef>
                <a:spcPts val="406"/>
              </a:spcBef>
            </a:pPr>
            <a:r>
              <a:rPr lang="en-US" sz="1500" dirty="0">
                <a:latin typeface="Trebuchet MS" pitchFamily="-101" charset="0"/>
              </a:rPr>
              <a:t>- </a:t>
            </a:r>
            <a:r>
              <a:rPr lang="en-US" sz="1500" dirty="0" err="1">
                <a:latin typeface="Trebuchet MS" pitchFamily="-101" charset="0"/>
              </a:rPr>
              <a:t>Publici</a:t>
            </a:r>
            <a:endParaRPr lang="en-US" sz="1500" dirty="0">
              <a:latin typeface="Trebuchet MS" pitchFamily="-101" charset="0"/>
            </a:endParaRPr>
          </a:p>
          <a:p>
            <a:pPr marL="11128">
              <a:lnSpc>
                <a:spcPct val="97000"/>
              </a:lnSpc>
              <a:spcBef>
                <a:spcPts val="406"/>
              </a:spcBef>
            </a:pPr>
            <a:r>
              <a:rPr lang="en-US" sz="1500" dirty="0">
                <a:latin typeface="Trebuchet MS" pitchFamily="-101" charset="0"/>
              </a:rPr>
              <a:t>- </a:t>
            </a:r>
            <a:r>
              <a:rPr lang="en-US" sz="1500" dirty="0" err="1">
                <a:latin typeface="Trebuchet MS" pitchFamily="-101" charset="0"/>
              </a:rPr>
              <a:t>Privați</a:t>
            </a:r>
            <a:endParaRPr lang="en-US" sz="1500" dirty="0">
              <a:latin typeface="Trebuchet MS" pitchFamily="-101" charset="0"/>
            </a:endParaRPr>
          </a:p>
          <a:p>
            <a:pPr marL="11128">
              <a:lnSpc>
                <a:spcPct val="97000"/>
              </a:lnSpc>
              <a:spcBef>
                <a:spcPts val="406"/>
              </a:spcBef>
            </a:pPr>
            <a:r>
              <a:rPr lang="en-US" sz="1500" dirty="0" err="1">
                <a:latin typeface="Trebuchet MS" pitchFamily="-101" charset="0"/>
              </a:rPr>
              <a:t>Autorizați</a:t>
            </a:r>
            <a:r>
              <a:rPr lang="en-US" sz="1500" dirty="0">
                <a:latin typeface="Trebuchet MS" pitchFamily="-101" charset="0"/>
              </a:rPr>
              <a:t>/</a:t>
            </a:r>
            <a:r>
              <a:rPr lang="en-US" sz="1500" dirty="0" err="1">
                <a:latin typeface="Trebuchet MS" pitchFamily="-101" charset="0"/>
              </a:rPr>
              <a:t>Acreditați</a:t>
            </a:r>
            <a:endParaRPr lang="en-US" sz="1500" dirty="0">
              <a:latin typeface="Trebuchet MS" pitchFamily="-101" charset="0"/>
            </a:endParaRPr>
          </a:p>
        </p:txBody>
      </p:sp>
      <p:sp>
        <p:nvSpPr>
          <p:cNvPr id="5166" name="object 42"/>
          <p:cNvSpPr txBox="1">
            <a:spLocks noChangeArrowheads="1"/>
          </p:cNvSpPr>
          <p:nvPr/>
        </p:nvSpPr>
        <p:spPr bwMode="auto">
          <a:xfrm>
            <a:off x="7201443" y="4041861"/>
            <a:ext cx="1019469" cy="101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28">
              <a:lnSpc>
                <a:spcPts val="1621"/>
              </a:lnSpc>
              <a:spcBef>
                <a:spcPts val="77"/>
              </a:spcBef>
            </a:pPr>
            <a:r>
              <a:rPr lang="en-US" sz="1500" dirty="0" err="1">
                <a:solidFill>
                  <a:srgbClr val="000000"/>
                </a:solidFill>
                <a:latin typeface="Trebuchet MS" pitchFamily="-101" charset="0"/>
              </a:rPr>
              <a:t>Angajatori</a:t>
            </a:r>
            <a:endParaRPr lang="en-US" sz="1500" dirty="0">
              <a:solidFill>
                <a:srgbClr val="000000"/>
              </a:solidFill>
              <a:latin typeface="Trebuchet MS" pitchFamily="-101" charset="0"/>
            </a:endParaRPr>
          </a:p>
          <a:p>
            <a:pPr marL="11128">
              <a:lnSpc>
                <a:spcPts val="1610"/>
              </a:lnSpc>
            </a:pPr>
            <a:r>
              <a:rPr lang="en-US" sz="1500" dirty="0" err="1">
                <a:solidFill>
                  <a:srgbClr val="000000"/>
                </a:solidFill>
                <a:latin typeface="Trebuchet MS" pitchFamily="-101" charset="0"/>
              </a:rPr>
              <a:t>Angajați</a:t>
            </a:r>
            <a:endParaRPr lang="en-US" sz="1500" dirty="0">
              <a:solidFill>
                <a:srgbClr val="000000"/>
              </a:solidFill>
              <a:latin typeface="Trebuchet MS" pitchFamily="-101" charset="0"/>
            </a:endParaRPr>
          </a:p>
          <a:p>
            <a:pPr marL="11128">
              <a:lnSpc>
                <a:spcPct val="97000"/>
              </a:lnSpc>
              <a:spcBef>
                <a:spcPts val="362"/>
              </a:spcBef>
            </a:pPr>
            <a:r>
              <a:rPr lang="en-US" sz="1500" dirty="0" err="1">
                <a:solidFill>
                  <a:srgbClr val="000000"/>
                </a:solidFill>
                <a:latin typeface="Trebuchet MS" pitchFamily="-101" charset="0"/>
              </a:rPr>
              <a:t>Șomeri</a:t>
            </a:r>
            <a:endParaRPr lang="en-US" sz="1500" dirty="0">
              <a:solidFill>
                <a:srgbClr val="000000"/>
              </a:solidFill>
              <a:latin typeface="Trebuchet MS" pitchFamily="-101" charset="0"/>
            </a:endParaRPr>
          </a:p>
          <a:p>
            <a:pPr marL="11128">
              <a:lnSpc>
                <a:spcPct val="97000"/>
              </a:lnSpc>
              <a:spcBef>
                <a:spcPts val="406"/>
              </a:spcBef>
            </a:pPr>
            <a:r>
              <a:rPr lang="en-US" sz="1500" dirty="0" err="1">
                <a:solidFill>
                  <a:srgbClr val="000000"/>
                </a:solidFill>
                <a:latin typeface="Trebuchet MS" pitchFamily="-101" charset="0"/>
              </a:rPr>
              <a:t>Necalificați</a:t>
            </a:r>
            <a:endParaRPr lang="en-US" sz="1500" dirty="0">
              <a:solidFill>
                <a:srgbClr val="000000"/>
              </a:solidFill>
              <a:latin typeface="Trebuchet MS" pitchFamily="-101" charset="0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201444" y="5221299"/>
            <a:ext cx="1353409" cy="407050"/>
          </a:xfrm>
          <a:prstGeom prst="rect">
            <a:avLst/>
          </a:prstGeom>
        </p:spPr>
        <p:txBody>
          <a:bodyPr lIns="0" tIns="0" rIns="0" bIns="0"/>
          <a:lstStyle/>
          <a:p>
            <a:pPr marL="11128">
              <a:lnSpc>
                <a:spcPts val="1435"/>
              </a:lnSpc>
              <a:spcBef>
                <a:spcPts val="209"/>
              </a:spcBef>
            </a:pPr>
            <a:r>
              <a:rPr lang="en-US" sz="1500" dirty="0" err="1">
                <a:solidFill>
                  <a:srgbClr val="000000"/>
                </a:solidFill>
                <a:latin typeface="Trebuchet MS" pitchFamily="-101" charset="0"/>
              </a:rPr>
              <a:t>Fără</a:t>
            </a:r>
            <a:r>
              <a:rPr lang="en-US" sz="1500" dirty="0">
                <a:solidFill>
                  <a:srgbClr val="000000"/>
                </a:solidFill>
                <a:latin typeface="Trebuchet MS" pitchFamily="-101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rebuchet MS" pitchFamily="-101" charset="0"/>
              </a:rPr>
              <a:t>competențe</a:t>
            </a:r>
            <a:r>
              <a:rPr lang="en-US" sz="1500" dirty="0">
                <a:solidFill>
                  <a:srgbClr val="000000"/>
                </a:solidFill>
                <a:latin typeface="Trebuchet MS" pitchFamily="-101" charset="0"/>
              </a:rPr>
              <a:t> </a:t>
            </a:r>
            <a:r>
              <a:rPr lang="en-US" sz="1500" dirty="0" err="1">
                <a:solidFill>
                  <a:srgbClr val="000000"/>
                </a:solidFill>
                <a:latin typeface="Trebuchet MS" pitchFamily="-101" charset="0"/>
              </a:rPr>
              <a:t>cheie</a:t>
            </a:r>
            <a:endParaRPr lang="en-US" sz="1500" dirty="0">
              <a:solidFill>
                <a:srgbClr val="000000"/>
              </a:solidFill>
              <a:latin typeface="Trebuchet MS" pitchFamily="-101" charset="0"/>
            </a:endParaRPr>
          </a:p>
        </p:txBody>
      </p:sp>
      <p:sp>
        <p:nvSpPr>
          <p:cNvPr id="40" name="object 40"/>
          <p:cNvSpPr txBox="1"/>
          <p:nvPr/>
        </p:nvSpPr>
        <p:spPr>
          <a:xfrm rot="18540000">
            <a:off x="3973115" y="3849732"/>
            <a:ext cx="901839" cy="14117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39"/>
              </a:lnSpc>
              <a:spcBef>
                <a:spcPts val="55"/>
              </a:spcBef>
            </a:pPr>
            <a:r>
              <a:rPr lang="en-US" sz="1100" dirty="0" err="1" smtClean="0">
                <a:solidFill>
                  <a:srgbClr val="000000"/>
                </a:solidFill>
                <a:latin typeface="Trebuchet MS" pitchFamily="-101" charset="0"/>
              </a:rPr>
              <a:t>Comp</a:t>
            </a:r>
            <a:r>
              <a:rPr lang="en-US" baseline="2000" dirty="0" err="1" smtClean="0">
                <a:solidFill>
                  <a:srgbClr val="000000"/>
                </a:solidFill>
                <a:latin typeface="Trebuchet MS" pitchFamily="-101" charset="0"/>
              </a:rPr>
              <a:t>etențe</a:t>
            </a:r>
            <a:r>
              <a:rPr lang="en-US" baseline="2000" dirty="0" smtClean="0">
                <a:solidFill>
                  <a:srgbClr val="000000"/>
                </a:solidFill>
                <a:latin typeface="Trebuchet MS" pitchFamily="-101" charset="0"/>
              </a:rPr>
              <a:t> </a:t>
            </a:r>
            <a:endParaRPr lang="en-US" sz="1100" dirty="0">
              <a:solidFill>
                <a:srgbClr val="000000"/>
              </a:solidFill>
              <a:latin typeface="Trebuchet MS" pitchFamily="-101" charset="0"/>
            </a:endParaRPr>
          </a:p>
        </p:txBody>
      </p:sp>
      <p:sp>
        <p:nvSpPr>
          <p:cNvPr id="39" name="object 39"/>
          <p:cNvSpPr txBox="1"/>
          <p:nvPr/>
        </p:nvSpPr>
        <p:spPr>
          <a:xfrm rot="18540000">
            <a:off x="4481031" y="3152647"/>
            <a:ext cx="927655" cy="1423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39"/>
              </a:lnSpc>
              <a:spcBef>
                <a:spcPts val="55"/>
              </a:spcBef>
            </a:pPr>
            <a:r>
              <a:rPr lang="ro-RO" sz="1100" dirty="0" smtClean="0">
                <a:solidFill>
                  <a:srgbClr val="000000"/>
                </a:solidFill>
                <a:latin typeface="Trebuchet MS" pitchFamily="-101" charset="0"/>
              </a:rPr>
              <a:t>d</a:t>
            </a:r>
            <a:r>
              <a:rPr lang="en-US" sz="1100" dirty="0" err="1" smtClean="0">
                <a:solidFill>
                  <a:srgbClr val="000000"/>
                </a:solidFill>
                <a:latin typeface="Trebuchet MS" pitchFamily="-101" charset="0"/>
              </a:rPr>
              <a:t>emon</a:t>
            </a:r>
            <a:r>
              <a:rPr lang="en-US" baseline="2000" dirty="0" err="1" smtClean="0">
                <a:solidFill>
                  <a:srgbClr val="000000"/>
                </a:solidFill>
                <a:latin typeface="Trebuchet MS" pitchFamily="-101" charset="0"/>
              </a:rPr>
              <a:t>strate</a:t>
            </a:r>
            <a:endParaRPr lang="en-US" sz="1100" dirty="0">
              <a:solidFill>
                <a:srgbClr val="000000"/>
              </a:solidFill>
              <a:latin typeface="Trebuchet MS" pitchFamily="-101" charset="0"/>
            </a:endParaRPr>
          </a:p>
        </p:txBody>
      </p:sp>
      <p:sp>
        <p:nvSpPr>
          <p:cNvPr id="38" name="object 38"/>
          <p:cNvSpPr txBox="1"/>
          <p:nvPr/>
        </p:nvSpPr>
        <p:spPr>
          <a:xfrm rot="18600000">
            <a:off x="4964882" y="3897755"/>
            <a:ext cx="655883" cy="13574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095"/>
              </a:lnSpc>
              <a:spcBef>
                <a:spcPts val="55"/>
              </a:spcBef>
            </a:pPr>
            <a:r>
              <a:rPr lang="en-US" sz="1100" b="1" dirty="0">
                <a:solidFill>
                  <a:srgbClr val="000000"/>
                </a:solidFill>
                <a:latin typeface="Trebuchet MS" pitchFamily="-101" charset="0"/>
              </a:rPr>
              <a:t>CNC -EFQ</a:t>
            </a:r>
            <a:endParaRPr lang="en-US" sz="1100" dirty="0">
              <a:solidFill>
                <a:srgbClr val="000000"/>
              </a:solidFill>
              <a:latin typeface="Trebuchet MS" pitchFamily="-101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05012" y="2107296"/>
            <a:ext cx="458829" cy="31787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227"/>
              </a:lnSpc>
              <a:spcBef>
                <a:spcPts val="44"/>
              </a:spcBef>
            </a:pPr>
            <a:endParaRPr lang="en-US" sz="1200" dirty="0">
              <a:solidFill>
                <a:srgbClr val="000000"/>
              </a:solidFill>
              <a:latin typeface="Calibri" pitchFamily="-101" charset="0"/>
            </a:endParaRPr>
          </a:p>
          <a:p>
            <a:pPr>
              <a:lnSpc>
                <a:spcPct val="97000"/>
              </a:lnSpc>
            </a:pPr>
            <a:r>
              <a:rPr lang="en-US" sz="900" dirty="0">
                <a:solidFill>
                  <a:srgbClr val="000000"/>
                </a:solidFill>
                <a:latin typeface="Trebuchet MS" pitchFamily="-101" charset="0"/>
              </a:rPr>
              <a:t>ISCED</a:t>
            </a:r>
          </a:p>
        </p:txBody>
      </p:sp>
      <p:sp>
        <p:nvSpPr>
          <p:cNvPr id="5172" name="object 36"/>
          <p:cNvSpPr txBox="1">
            <a:spLocks noChangeArrowheads="1"/>
          </p:cNvSpPr>
          <p:nvPr/>
        </p:nvSpPr>
        <p:spPr bwMode="auto">
          <a:xfrm>
            <a:off x="3363841" y="2107296"/>
            <a:ext cx="2941664" cy="3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55">
              <a:lnSpc>
                <a:spcPts val="876"/>
              </a:lnSpc>
            </a:pPr>
            <a:endParaRPr lang="en-US" sz="900" dirty="0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173" name="object 35"/>
          <p:cNvSpPr txBox="1">
            <a:spLocks noChangeArrowheads="1"/>
          </p:cNvSpPr>
          <p:nvPr/>
        </p:nvSpPr>
        <p:spPr bwMode="auto">
          <a:xfrm>
            <a:off x="6305506" y="2107296"/>
            <a:ext cx="750687" cy="317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58421">
              <a:lnSpc>
                <a:spcPts val="1073"/>
              </a:lnSpc>
              <a:spcBef>
                <a:spcPts val="219"/>
              </a:spcBef>
            </a:pPr>
            <a:endParaRPr lang="en-US" sz="900" dirty="0" smtClean="0">
              <a:solidFill>
                <a:srgbClr val="000000"/>
              </a:solidFill>
              <a:latin typeface="Trebuchet MS" pitchFamily="-101" charset="0"/>
            </a:endParaRPr>
          </a:p>
          <a:p>
            <a:pPr marL="58421">
              <a:lnSpc>
                <a:spcPts val="1073"/>
              </a:lnSpc>
              <a:spcBef>
                <a:spcPts val="219"/>
              </a:spcBef>
            </a:pPr>
            <a:r>
              <a:rPr lang="en-US" sz="900" dirty="0" smtClean="0">
                <a:solidFill>
                  <a:srgbClr val="000000"/>
                </a:solidFill>
                <a:latin typeface="Trebuchet MS" pitchFamily="-101" charset="0"/>
              </a:rPr>
              <a:t>COR</a:t>
            </a:r>
            <a:r>
              <a:rPr lang="en-US" sz="900" dirty="0">
                <a:solidFill>
                  <a:srgbClr val="000000"/>
                </a:solidFill>
                <a:latin typeface="Trebuchet MS" pitchFamily="-101" charset="0"/>
              </a:rPr>
              <a:t>/ISCO</a:t>
            </a:r>
          </a:p>
        </p:txBody>
      </p:sp>
      <p:sp>
        <p:nvSpPr>
          <p:cNvPr id="5174" name="object 34"/>
          <p:cNvSpPr txBox="1">
            <a:spLocks noChangeArrowheads="1"/>
          </p:cNvSpPr>
          <p:nvPr/>
        </p:nvSpPr>
        <p:spPr bwMode="auto">
          <a:xfrm>
            <a:off x="2905012" y="2425167"/>
            <a:ext cx="458829" cy="3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55">
              <a:lnSpc>
                <a:spcPts val="876"/>
              </a:lnSpc>
            </a:pPr>
            <a:endParaRPr lang="en-US" sz="900" dirty="0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63841" y="2425167"/>
            <a:ext cx="2941664" cy="300613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438"/>
              </a:lnSpc>
              <a:spcBef>
                <a:spcPts val="33"/>
              </a:spcBef>
            </a:pPr>
            <a:endParaRPr lang="en-US" sz="400" dirty="0">
              <a:solidFill>
                <a:srgbClr val="000000"/>
              </a:solidFill>
              <a:latin typeface="Calibri" pitchFamily="-101" charset="0"/>
            </a:endParaRPr>
          </a:p>
          <a:p>
            <a:pPr>
              <a:lnSpc>
                <a:spcPct val="97000"/>
              </a:lnSpc>
            </a:pPr>
            <a:r>
              <a:rPr lang="en-US" sz="1200" dirty="0">
                <a:solidFill>
                  <a:srgbClr val="000000"/>
                </a:solidFill>
                <a:latin typeface="Trebuchet MS" pitchFamily="-101" charset="0"/>
              </a:rPr>
              <a:t>8                                      </a:t>
            </a:r>
            <a:r>
              <a:rPr lang="en-US" sz="1200" dirty="0" smtClean="0">
                <a:solidFill>
                  <a:srgbClr val="000000"/>
                </a:solidFill>
                <a:latin typeface="Trebuchet MS" pitchFamily="-101" charset="0"/>
              </a:rPr>
              <a:t>            8</a:t>
            </a:r>
            <a:endParaRPr lang="en-US" sz="1200" dirty="0">
              <a:solidFill>
                <a:srgbClr val="000000"/>
              </a:solidFill>
              <a:latin typeface="Trebuchet MS" pitchFamily="-101" charset="0"/>
            </a:endParaRPr>
          </a:p>
        </p:txBody>
      </p:sp>
      <p:sp>
        <p:nvSpPr>
          <p:cNvPr id="5176" name="object 32"/>
          <p:cNvSpPr txBox="1">
            <a:spLocks noChangeArrowheads="1"/>
          </p:cNvSpPr>
          <p:nvPr/>
        </p:nvSpPr>
        <p:spPr bwMode="auto">
          <a:xfrm>
            <a:off x="6305506" y="2425167"/>
            <a:ext cx="750687" cy="3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55">
              <a:lnSpc>
                <a:spcPts val="876"/>
              </a:lnSpc>
            </a:pPr>
            <a:endParaRPr lang="en-US" sz="900" dirty="0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177" name="object 31"/>
          <p:cNvSpPr txBox="1">
            <a:spLocks noChangeArrowheads="1"/>
          </p:cNvSpPr>
          <p:nvPr/>
        </p:nvSpPr>
        <p:spPr bwMode="auto">
          <a:xfrm>
            <a:off x="2905012" y="2725781"/>
            <a:ext cx="458829" cy="30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55">
              <a:lnSpc>
                <a:spcPts val="876"/>
              </a:lnSpc>
            </a:pPr>
            <a:endParaRPr lang="en-US" sz="900" dirty="0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63841" y="2725781"/>
            <a:ext cx="2941664" cy="30205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438"/>
              </a:lnSpc>
              <a:spcBef>
                <a:spcPts val="44"/>
              </a:spcBef>
            </a:pPr>
            <a:endParaRPr lang="en-US" sz="400" dirty="0">
              <a:solidFill>
                <a:srgbClr val="000000"/>
              </a:solidFill>
              <a:latin typeface="Calibri" pitchFamily="-101" charset="0"/>
            </a:endParaRPr>
          </a:p>
          <a:p>
            <a:pPr>
              <a:lnSpc>
                <a:spcPct val="97000"/>
              </a:lnSpc>
            </a:pPr>
            <a:r>
              <a:rPr lang="en-US" sz="1200" dirty="0">
                <a:solidFill>
                  <a:srgbClr val="000000"/>
                </a:solidFill>
                <a:latin typeface="Trebuchet MS" pitchFamily="-101" charset="0"/>
              </a:rPr>
              <a:t>7                                     </a:t>
            </a:r>
            <a:r>
              <a:rPr lang="en-US" sz="1200" dirty="0" smtClean="0">
                <a:solidFill>
                  <a:srgbClr val="000000"/>
                </a:solidFill>
                <a:latin typeface="Trebuchet MS" pitchFamily="-101" charset="0"/>
              </a:rPr>
              <a:t>        7</a:t>
            </a:r>
            <a:endParaRPr lang="en-US" sz="1200" dirty="0">
              <a:solidFill>
                <a:srgbClr val="000000"/>
              </a:solidFill>
              <a:latin typeface="Trebuchet MS" pitchFamily="-101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305506" y="2725781"/>
            <a:ext cx="750687" cy="30205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526"/>
              </a:lnSpc>
              <a:spcBef>
                <a:spcPts val="33"/>
              </a:spcBef>
            </a:pPr>
            <a:endParaRPr lang="en-US" sz="500" dirty="0">
              <a:solidFill>
                <a:srgbClr val="000000"/>
              </a:solidFill>
              <a:latin typeface="Calibri" pitchFamily="-101" charset="0"/>
            </a:endParaRPr>
          </a:p>
          <a:p>
            <a:pPr>
              <a:lnSpc>
                <a:spcPct val="97000"/>
              </a:lnSpc>
            </a:pPr>
            <a:r>
              <a:rPr lang="en-US" sz="1200" dirty="0">
                <a:solidFill>
                  <a:srgbClr val="000000"/>
                </a:solidFill>
                <a:latin typeface="Trebuchet MS" pitchFamily="-101" charset="0"/>
              </a:rPr>
              <a:t>2</a:t>
            </a:r>
          </a:p>
        </p:txBody>
      </p:sp>
      <p:sp>
        <p:nvSpPr>
          <p:cNvPr id="5180" name="object 28"/>
          <p:cNvSpPr txBox="1">
            <a:spLocks noChangeArrowheads="1"/>
          </p:cNvSpPr>
          <p:nvPr/>
        </p:nvSpPr>
        <p:spPr bwMode="auto">
          <a:xfrm>
            <a:off x="2905012" y="3027832"/>
            <a:ext cx="458829" cy="30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55">
              <a:lnSpc>
                <a:spcPts val="876"/>
              </a:lnSpc>
            </a:pPr>
            <a:endParaRPr lang="en-US" sz="900" dirty="0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63841" y="3027832"/>
            <a:ext cx="2941664" cy="30205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438"/>
              </a:lnSpc>
              <a:spcBef>
                <a:spcPts val="22"/>
              </a:spcBef>
            </a:pPr>
            <a:endParaRPr lang="en-US" sz="400" dirty="0">
              <a:solidFill>
                <a:srgbClr val="000000"/>
              </a:solidFill>
              <a:latin typeface="Calibri" pitchFamily="-101" charset="0"/>
            </a:endParaRPr>
          </a:p>
          <a:p>
            <a:pPr>
              <a:lnSpc>
                <a:spcPct val="97000"/>
              </a:lnSpc>
            </a:pPr>
            <a:r>
              <a:rPr lang="en-US" sz="1200" dirty="0">
                <a:solidFill>
                  <a:srgbClr val="000000"/>
                </a:solidFill>
                <a:latin typeface="Trebuchet MS" pitchFamily="-101" charset="0"/>
              </a:rPr>
              <a:t>6                         </a:t>
            </a:r>
            <a:r>
              <a:rPr lang="en-US" sz="1200" dirty="0" smtClean="0">
                <a:solidFill>
                  <a:srgbClr val="000000"/>
                </a:solidFill>
                <a:latin typeface="Trebuchet MS" pitchFamily="-101" charset="0"/>
              </a:rPr>
              <a:t>                 </a:t>
            </a:r>
            <a:r>
              <a:rPr lang="en-US" sz="1200" dirty="0">
                <a:solidFill>
                  <a:srgbClr val="000000"/>
                </a:solidFill>
                <a:latin typeface="Trebuchet MS" pitchFamily="-101" charset="0"/>
              </a:rPr>
              <a:t>6</a:t>
            </a:r>
          </a:p>
        </p:txBody>
      </p:sp>
      <p:sp>
        <p:nvSpPr>
          <p:cNvPr id="5182" name="object 26"/>
          <p:cNvSpPr txBox="1">
            <a:spLocks noChangeArrowheads="1"/>
          </p:cNvSpPr>
          <p:nvPr/>
        </p:nvSpPr>
        <p:spPr bwMode="auto">
          <a:xfrm>
            <a:off x="6305506" y="3027832"/>
            <a:ext cx="750687" cy="30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55">
              <a:lnSpc>
                <a:spcPts val="876"/>
              </a:lnSpc>
            </a:pPr>
            <a:endParaRPr lang="en-US" sz="900" dirty="0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183" name="object 25"/>
          <p:cNvSpPr txBox="1">
            <a:spLocks noChangeArrowheads="1"/>
          </p:cNvSpPr>
          <p:nvPr/>
        </p:nvSpPr>
        <p:spPr bwMode="auto">
          <a:xfrm>
            <a:off x="2905012" y="3329883"/>
            <a:ext cx="458829" cy="30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55">
              <a:lnSpc>
                <a:spcPts val="876"/>
              </a:lnSpc>
            </a:pPr>
            <a:endParaRPr lang="en-US" sz="900" dirty="0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305506" y="3329883"/>
            <a:ext cx="750687" cy="30205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438"/>
              </a:lnSpc>
              <a:spcBef>
                <a:spcPts val="11"/>
              </a:spcBef>
            </a:pPr>
            <a:endParaRPr lang="en-US" sz="400" dirty="0">
              <a:solidFill>
                <a:srgbClr val="000000"/>
              </a:solidFill>
              <a:latin typeface="Calibri" pitchFamily="-101" charset="0"/>
            </a:endParaRPr>
          </a:p>
          <a:p>
            <a:pPr>
              <a:lnSpc>
                <a:spcPct val="97000"/>
              </a:lnSpc>
            </a:pPr>
            <a:r>
              <a:rPr lang="en-US" sz="1200" dirty="0">
                <a:solidFill>
                  <a:srgbClr val="000000"/>
                </a:solidFill>
                <a:latin typeface="Trebuchet MS" pitchFamily="-101" charset="0"/>
              </a:rPr>
              <a:t>2-3</a:t>
            </a:r>
          </a:p>
        </p:txBody>
      </p:sp>
      <p:sp>
        <p:nvSpPr>
          <p:cNvPr id="5185" name="object 22"/>
          <p:cNvSpPr txBox="1">
            <a:spLocks noChangeArrowheads="1"/>
          </p:cNvSpPr>
          <p:nvPr/>
        </p:nvSpPr>
        <p:spPr bwMode="auto">
          <a:xfrm>
            <a:off x="2905012" y="3631935"/>
            <a:ext cx="458829" cy="3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55">
              <a:lnSpc>
                <a:spcPts val="876"/>
              </a:lnSpc>
            </a:pPr>
            <a:endParaRPr lang="en-US" sz="900" dirty="0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63841" y="3631935"/>
            <a:ext cx="2941664" cy="30061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613"/>
              </a:lnSpc>
              <a:spcBef>
                <a:spcPts val="11"/>
              </a:spcBef>
            </a:pPr>
            <a:endParaRPr lang="en-US" sz="600" dirty="0">
              <a:solidFill>
                <a:srgbClr val="000000"/>
              </a:solidFill>
              <a:latin typeface="Calibri" pitchFamily="-101" charset="0"/>
            </a:endParaRPr>
          </a:p>
          <a:p>
            <a:pPr>
              <a:lnSpc>
                <a:spcPct val="97000"/>
              </a:lnSpc>
            </a:pPr>
            <a:r>
              <a:rPr lang="en-US" sz="1200" dirty="0">
                <a:solidFill>
                  <a:srgbClr val="000000"/>
                </a:solidFill>
                <a:latin typeface="Trebuchet MS" pitchFamily="-101" charset="0"/>
              </a:rPr>
              <a:t>4                           4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305506" y="3631935"/>
            <a:ext cx="750687" cy="300612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613"/>
              </a:lnSpc>
              <a:spcBef>
                <a:spcPts val="11"/>
              </a:spcBef>
            </a:pPr>
            <a:endParaRPr lang="en-US" sz="600" dirty="0">
              <a:solidFill>
                <a:srgbClr val="000000"/>
              </a:solidFill>
              <a:latin typeface="Calibri" pitchFamily="-101" charset="0"/>
            </a:endParaRPr>
          </a:p>
          <a:p>
            <a:pPr>
              <a:lnSpc>
                <a:spcPct val="97000"/>
              </a:lnSpc>
            </a:pPr>
            <a:r>
              <a:rPr lang="en-US" sz="1200" dirty="0">
                <a:solidFill>
                  <a:srgbClr val="000000"/>
                </a:solidFill>
                <a:latin typeface="Trebuchet MS" pitchFamily="-101" charset="0"/>
              </a:rPr>
              <a:t>3-4</a:t>
            </a:r>
          </a:p>
        </p:txBody>
      </p:sp>
      <p:sp>
        <p:nvSpPr>
          <p:cNvPr id="5188" name="object 19"/>
          <p:cNvSpPr txBox="1">
            <a:spLocks noChangeArrowheads="1"/>
          </p:cNvSpPr>
          <p:nvPr/>
        </p:nvSpPr>
        <p:spPr bwMode="auto">
          <a:xfrm>
            <a:off x="2905012" y="3932547"/>
            <a:ext cx="458829" cy="30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55">
              <a:lnSpc>
                <a:spcPts val="876"/>
              </a:lnSpc>
            </a:pPr>
            <a:endParaRPr lang="en-US" sz="900" dirty="0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63841" y="3932547"/>
            <a:ext cx="2941664" cy="30205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570"/>
              </a:lnSpc>
              <a:spcBef>
                <a:spcPts val="11"/>
              </a:spcBef>
            </a:pPr>
            <a:endParaRPr lang="en-US" sz="500" dirty="0">
              <a:solidFill>
                <a:srgbClr val="000000"/>
              </a:solidFill>
              <a:latin typeface="Calibri" pitchFamily="-101" charset="0"/>
            </a:endParaRPr>
          </a:p>
          <a:p>
            <a:pPr>
              <a:lnSpc>
                <a:spcPct val="97000"/>
              </a:lnSpc>
            </a:pPr>
            <a:r>
              <a:rPr lang="en-US" sz="1200" dirty="0">
                <a:solidFill>
                  <a:srgbClr val="000000"/>
                </a:solidFill>
                <a:latin typeface="Trebuchet MS" pitchFamily="-101" charset="0"/>
              </a:rPr>
              <a:t>3                      3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6305506" y="3932547"/>
            <a:ext cx="750687" cy="30205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570"/>
              </a:lnSpc>
              <a:spcBef>
                <a:spcPts val="11"/>
              </a:spcBef>
            </a:pPr>
            <a:endParaRPr lang="en-US" sz="500" dirty="0">
              <a:solidFill>
                <a:srgbClr val="000000"/>
              </a:solidFill>
              <a:latin typeface="Calibri" pitchFamily="-101" charset="0"/>
            </a:endParaRPr>
          </a:p>
          <a:p>
            <a:pPr>
              <a:lnSpc>
                <a:spcPct val="97000"/>
              </a:lnSpc>
            </a:pPr>
            <a:r>
              <a:rPr lang="en-US" sz="1200" dirty="0">
                <a:solidFill>
                  <a:srgbClr val="000000"/>
                </a:solidFill>
                <a:latin typeface="Trebuchet MS" pitchFamily="-101" charset="0"/>
              </a:rPr>
              <a:t>5-8</a:t>
            </a:r>
          </a:p>
        </p:txBody>
      </p:sp>
      <p:sp>
        <p:nvSpPr>
          <p:cNvPr id="5191" name="object 16"/>
          <p:cNvSpPr txBox="1">
            <a:spLocks noChangeArrowheads="1"/>
          </p:cNvSpPr>
          <p:nvPr/>
        </p:nvSpPr>
        <p:spPr bwMode="auto">
          <a:xfrm>
            <a:off x="2905012" y="4234598"/>
            <a:ext cx="458829" cy="30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55">
              <a:lnSpc>
                <a:spcPts val="876"/>
              </a:lnSpc>
            </a:pPr>
            <a:endParaRPr lang="en-US" sz="900" dirty="0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133069" y="4228845"/>
            <a:ext cx="2351159" cy="30205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613"/>
              </a:lnSpc>
              <a:spcBef>
                <a:spcPts val="22"/>
              </a:spcBef>
            </a:pPr>
            <a:endParaRPr lang="en-US" sz="600" dirty="0" smtClean="0">
              <a:solidFill>
                <a:srgbClr val="000000"/>
              </a:solidFill>
              <a:latin typeface="Calibri" pitchFamily="-101" charset="0"/>
            </a:endParaRPr>
          </a:p>
          <a:p>
            <a:pPr>
              <a:lnSpc>
                <a:spcPts val="1479"/>
              </a:lnSpc>
            </a:pPr>
            <a:r>
              <a:rPr lang="en-US" baseline="-4000" dirty="0" smtClean="0">
                <a:solidFill>
                  <a:srgbClr val="000000"/>
                </a:solidFill>
                <a:latin typeface="Trebuchet MS" pitchFamily="-101" charset="0"/>
              </a:rPr>
              <a:t>     3 </a:t>
            </a:r>
            <a:r>
              <a:rPr lang="en-US" dirty="0" smtClean="0">
                <a:solidFill>
                  <a:srgbClr val="000000"/>
                </a:solidFill>
                <a:latin typeface="Trebuchet MS" pitchFamily="-101" charset="0"/>
              </a:rPr>
              <a:t>           </a:t>
            </a:r>
            <a:r>
              <a:rPr lang="en-US" sz="1200" dirty="0" smtClean="0">
                <a:solidFill>
                  <a:srgbClr val="000000"/>
                </a:solidFill>
                <a:latin typeface="Trebuchet MS" pitchFamily="-101" charset="0"/>
              </a:rPr>
              <a:t>2</a:t>
            </a:r>
            <a:endParaRPr lang="en-US" sz="1200" dirty="0">
              <a:solidFill>
                <a:srgbClr val="000000"/>
              </a:solidFill>
              <a:latin typeface="Trebuchet MS" pitchFamily="-101" charset="0"/>
            </a:endParaRPr>
          </a:p>
        </p:txBody>
      </p:sp>
      <p:sp>
        <p:nvSpPr>
          <p:cNvPr id="5193" name="object 14"/>
          <p:cNvSpPr txBox="1">
            <a:spLocks noChangeArrowheads="1"/>
          </p:cNvSpPr>
          <p:nvPr/>
        </p:nvSpPr>
        <p:spPr bwMode="auto">
          <a:xfrm>
            <a:off x="6305506" y="4234598"/>
            <a:ext cx="750687" cy="30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55">
              <a:lnSpc>
                <a:spcPts val="876"/>
              </a:lnSpc>
            </a:pPr>
            <a:endParaRPr lang="en-US" sz="900" dirty="0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194" name="object 13"/>
          <p:cNvSpPr txBox="1">
            <a:spLocks noChangeArrowheads="1"/>
          </p:cNvSpPr>
          <p:nvPr/>
        </p:nvSpPr>
        <p:spPr bwMode="auto">
          <a:xfrm>
            <a:off x="2905012" y="4536649"/>
            <a:ext cx="458829" cy="30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55">
              <a:lnSpc>
                <a:spcPts val="876"/>
              </a:lnSpc>
            </a:pPr>
            <a:endParaRPr lang="en-US" sz="900" dirty="0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63841" y="4536649"/>
            <a:ext cx="2941664" cy="30205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745"/>
              </a:lnSpc>
              <a:spcBef>
                <a:spcPts val="22"/>
              </a:spcBef>
            </a:pPr>
            <a:endParaRPr lang="en-US" sz="700" dirty="0">
              <a:solidFill>
                <a:srgbClr val="000000"/>
              </a:solidFill>
              <a:latin typeface="Calibri" pitchFamily="-101" charset="0"/>
            </a:endParaRPr>
          </a:p>
          <a:p>
            <a:pPr>
              <a:lnSpc>
                <a:spcPts val="1523"/>
              </a:lnSpc>
            </a:pPr>
            <a:r>
              <a:rPr lang="en-US" sz="1200" dirty="0">
                <a:solidFill>
                  <a:srgbClr val="000000"/>
                </a:solidFill>
                <a:latin typeface="Trebuchet MS" pitchFamily="-101" charset="0"/>
              </a:rPr>
              <a:t>2             </a:t>
            </a:r>
            <a:r>
              <a:rPr lang="en-US" baseline="2000" dirty="0">
                <a:solidFill>
                  <a:srgbClr val="000000"/>
                </a:solidFill>
                <a:latin typeface="Trebuchet MS" pitchFamily="-101" charset="0"/>
              </a:rPr>
              <a:t>1</a:t>
            </a:r>
            <a:endParaRPr lang="en-US" sz="1200" dirty="0">
              <a:solidFill>
                <a:srgbClr val="000000"/>
              </a:solidFill>
              <a:latin typeface="Trebuchet MS" pitchFamily="-101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05506" y="4536649"/>
            <a:ext cx="750687" cy="30205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789"/>
              </a:lnSpc>
              <a:spcBef>
                <a:spcPts val="22"/>
              </a:spcBef>
            </a:pPr>
            <a:endParaRPr lang="en-US" sz="800" dirty="0">
              <a:solidFill>
                <a:srgbClr val="000000"/>
              </a:solidFill>
              <a:latin typeface="Calibri" pitchFamily="-101" charset="0"/>
            </a:endParaRPr>
          </a:p>
          <a:p>
            <a:pPr>
              <a:lnSpc>
                <a:spcPct val="97000"/>
              </a:lnSpc>
            </a:pPr>
            <a:r>
              <a:rPr lang="en-US" sz="1200" dirty="0">
                <a:solidFill>
                  <a:srgbClr val="000000"/>
                </a:solidFill>
                <a:latin typeface="Trebuchet MS" pitchFamily="-101" charset="0"/>
              </a:rPr>
              <a:t>9</a:t>
            </a:r>
          </a:p>
        </p:txBody>
      </p:sp>
      <p:sp>
        <p:nvSpPr>
          <p:cNvPr id="5197" name="object 10"/>
          <p:cNvSpPr txBox="1">
            <a:spLocks noChangeArrowheads="1"/>
          </p:cNvSpPr>
          <p:nvPr/>
        </p:nvSpPr>
        <p:spPr bwMode="auto">
          <a:xfrm>
            <a:off x="2905012" y="4838700"/>
            <a:ext cx="458829" cy="30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55">
              <a:lnSpc>
                <a:spcPts val="876"/>
              </a:lnSpc>
            </a:pPr>
            <a:endParaRPr lang="en-US" sz="900" dirty="0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63841" y="4838700"/>
            <a:ext cx="2941664" cy="300613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701"/>
              </a:lnSpc>
              <a:spcBef>
                <a:spcPts val="11"/>
              </a:spcBef>
            </a:pPr>
            <a:endParaRPr lang="en-US" sz="700" dirty="0">
              <a:solidFill>
                <a:srgbClr val="000000"/>
              </a:solidFill>
              <a:latin typeface="Calibri" pitchFamily="-101" charset="0"/>
            </a:endParaRPr>
          </a:p>
          <a:p>
            <a:pPr>
              <a:lnSpc>
                <a:spcPct val="97000"/>
              </a:lnSpc>
            </a:pPr>
            <a:r>
              <a:rPr lang="en-US" sz="1200" dirty="0">
                <a:solidFill>
                  <a:srgbClr val="000000"/>
                </a:solidFill>
                <a:latin typeface="Trebuchet MS" pitchFamily="-101" charset="0"/>
              </a:rPr>
              <a:t>1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305506" y="4838700"/>
            <a:ext cx="750687" cy="300613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613"/>
              </a:lnSpc>
              <a:spcBef>
                <a:spcPts val="33"/>
              </a:spcBef>
            </a:pPr>
            <a:endParaRPr lang="en-US" sz="600" dirty="0">
              <a:solidFill>
                <a:srgbClr val="000000"/>
              </a:solidFill>
              <a:latin typeface="Calibri" pitchFamily="-101" charset="0"/>
            </a:endParaRPr>
          </a:p>
          <a:p>
            <a:pPr>
              <a:lnSpc>
                <a:spcPct val="97000"/>
              </a:lnSpc>
            </a:pPr>
            <a:r>
              <a:rPr lang="en-US" sz="1100" dirty="0" err="1">
                <a:solidFill>
                  <a:srgbClr val="000000"/>
                </a:solidFill>
                <a:latin typeface="Trebuchet MS" pitchFamily="-101" charset="0"/>
              </a:rPr>
              <a:t>Necalificați</a:t>
            </a:r>
            <a:endParaRPr lang="en-US" sz="1100" dirty="0">
              <a:solidFill>
                <a:srgbClr val="000000"/>
              </a:solidFill>
              <a:latin typeface="Trebuchet MS" pitchFamily="-101" charset="0"/>
            </a:endParaRPr>
          </a:p>
        </p:txBody>
      </p:sp>
      <p:sp>
        <p:nvSpPr>
          <p:cNvPr id="5200" name="object 7"/>
          <p:cNvSpPr txBox="1">
            <a:spLocks noChangeArrowheads="1"/>
          </p:cNvSpPr>
          <p:nvPr/>
        </p:nvSpPr>
        <p:spPr bwMode="auto">
          <a:xfrm>
            <a:off x="2905012" y="5139314"/>
            <a:ext cx="458829" cy="30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55">
              <a:lnSpc>
                <a:spcPts val="876"/>
              </a:lnSpc>
            </a:pPr>
            <a:endParaRPr lang="en-US" sz="900" dirty="0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201" name="object 6"/>
          <p:cNvSpPr txBox="1">
            <a:spLocks noChangeArrowheads="1"/>
          </p:cNvSpPr>
          <p:nvPr/>
        </p:nvSpPr>
        <p:spPr bwMode="auto">
          <a:xfrm>
            <a:off x="3363841" y="5139314"/>
            <a:ext cx="2941664" cy="30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55">
              <a:lnSpc>
                <a:spcPts val="876"/>
              </a:lnSpc>
            </a:pPr>
            <a:endParaRPr lang="en-US" sz="900" dirty="0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202" name="object 5"/>
          <p:cNvSpPr txBox="1">
            <a:spLocks noChangeArrowheads="1"/>
          </p:cNvSpPr>
          <p:nvPr/>
        </p:nvSpPr>
        <p:spPr bwMode="auto">
          <a:xfrm>
            <a:off x="6305506" y="5139314"/>
            <a:ext cx="750687" cy="302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55">
              <a:lnSpc>
                <a:spcPts val="876"/>
              </a:lnSpc>
            </a:pPr>
            <a:endParaRPr lang="en-US" sz="900" dirty="0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203" name="object 4"/>
          <p:cNvSpPr txBox="1">
            <a:spLocks noChangeArrowheads="1"/>
          </p:cNvSpPr>
          <p:nvPr/>
        </p:nvSpPr>
        <p:spPr bwMode="auto">
          <a:xfrm>
            <a:off x="2905012" y="5441364"/>
            <a:ext cx="458829" cy="35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55">
              <a:lnSpc>
                <a:spcPts val="876"/>
              </a:lnSpc>
            </a:pPr>
            <a:endParaRPr lang="en-US" sz="900" dirty="0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204" name="object 3"/>
          <p:cNvSpPr txBox="1">
            <a:spLocks noChangeArrowheads="1"/>
          </p:cNvSpPr>
          <p:nvPr/>
        </p:nvSpPr>
        <p:spPr bwMode="auto">
          <a:xfrm>
            <a:off x="3363841" y="5441364"/>
            <a:ext cx="2941664" cy="35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55">
              <a:lnSpc>
                <a:spcPts val="876"/>
              </a:lnSpc>
            </a:pPr>
            <a:endParaRPr lang="en-US" sz="900" dirty="0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205" name="object 2"/>
          <p:cNvSpPr txBox="1">
            <a:spLocks noChangeArrowheads="1"/>
          </p:cNvSpPr>
          <p:nvPr/>
        </p:nvSpPr>
        <p:spPr bwMode="auto">
          <a:xfrm>
            <a:off x="6305506" y="5441364"/>
            <a:ext cx="750687" cy="356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2255">
              <a:lnSpc>
                <a:spcPts val="876"/>
              </a:lnSpc>
            </a:pPr>
            <a:endParaRPr lang="en-US" sz="900" dirty="0">
              <a:solidFill>
                <a:srgbClr val="000000"/>
              </a:solidFill>
              <a:latin typeface="Calibri" pitchFamily="-101" charset="0"/>
            </a:endParaRPr>
          </a:p>
        </p:txBody>
      </p:sp>
      <p:sp>
        <p:nvSpPr>
          <p:cNvPr id="5206" name="Rectangle 86"/>
          <p:cNvSpPr>
            <a:spLocks noChangeArrowheads="1"/>
          </p:cNvSpPr>
          <p:nvPr/>
        </p:nvSpPr>
        <p:spPr bwMode="auto">
          <a:xfrm>
            <a:off x="3133069" y="3331321"/>
            <a:ext cx="646843" cy="26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20" tIns="40060" rIns="80120" bIns="40060">
            <a:spAutoFit/>
          </a:bodyPr>
          <a:lstStyle/>
          <a:p>
            <a:pPr marL="58421">
              <a:lnSpc>
                <a:spcPct val="97000"/>
              </a:lnSpc>
            </a:pPr>
            <a:r>
              <a:rPr lang="en-US" sz="1200" dirty="0" smtClean="0">
                <a:solidFill>
                  <a:srgbClr val="000000"/>
                </a:solidFill>
                <a:latin typeface="Trebuchet MS" pitchFamily="-101" charset="0"/>
              </a:rPr>
              <a:t>  5</a:t>
            </a:r>
            <a:endParaRPr lang="en-US" sz="1200" dirty="0">
              <a:solidFill>
                <a:srgbClr val="000000"/>
              </a:solidFill>
              <a:latin typeface="Trebuchet MS" pitchFamily="-101" charset="0"/>
            </a:endParaRPr>
          </a:p>
        </p:txBody>
      </p:sp>
      <p:sp>
        <p:nvSpPr>
          <p:cNvPr id="5207" name="Rectangle 87"/>
          <p:cNvSpPr>
            <a:spLocks noChangeArrowheads="1"/>
          </p:cNvSpPr>
          <p:nvPr/>
        </p:nvSpPr>
        <p:spPr bwMode="auto">
          <a:xfrm>
            <a:off x="4897796" y="3400362"/>
            <a:ext cx="260637" cy="44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20" tIns="40060" rIns="80120" bIns="40060">
            <a:spAutoFit/>
          </a:bodyPr>
          <a:lstStyle/>
          <a:p>
            <a:pPr marL="58421">
              <a:lnSpc>
                <a:spcPct val="97000"/>
              </a:lnSpc>
            </a:pPr>
            <a:r>
              <a:rPr lang="en-US" sz="1200" dirty="0">
                <a:solidFill>
                  <a:srgbClr val="000000"/>
                </a:solidFill>
                <a:latin typeface="Trebuchet MS" pitchFamily="-101" charset="0"/>
              </a:rPr>
              <a:t>5</a:t>
            </a:r>
          </a:p>
        </p:txBody>
      </p:sp>
      <p:sp>
        <p:nvSpPr>
          <p:cNvPr id="5208" name="Rectangle 88"/>
          <p:cNvSpPr>
            <a:spLocks noChangeArrowheads="1"/>
          </p:cNvSpPr>
          <p:nvPr/>
        </p:nvSpPr>
        <p:spPr bwMode="auto">
          <a:xfrm>
            <a:off x="4918720" y="3200400"/>
            <a:ext cx="567680" cy="260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0120" tIns="40060" rIns="80120" bIns="40060">
            <a:spAutoFit/>
          </a:bodyPr>
          <a:lstStyle/>
          <a:p>
            <a:pPr marL="58421">
              <a:lnSpc>
                <a:spcPct val="97000"/>
              </a:lnSpc>
            </a:pPr>
            <a:r>
              <a:rPr lang="en-US" sz="1200" dirty="0" smtClean="0">
                <a:solidFill>
                  <a:srgbClr val="000000"/>
                </a:solidFill>
                <a:latin typeface="Trebuchet MS" pitchFamily="-101" charset="0"/>
              </a:rPr>
              <a:t>    5</a:t>
            </a:r>
            <a:endParaRPr lang="en-US" sz="1200" dirty="0">
              <a:solidFill>
                <a:srgbClr val="000000"/>
              </a:solidFill>
              <a:latin typeface="Trebuchet MS" pitchFamily="-101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-76200" y="43696"/>
            <a:ext cx="94936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Standarde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reprezentative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pentru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educație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și</a:t>
            </a:r>
            <a:endParaRPr lang="en-US" sz="2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formare</a:t>
            </a: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profesională</a:t>
            </a:r>
            <a:endParaRPr lang="en-US" sz="28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endParaRPr lang="en-US" dirty="0" smtClean="0">
              <a:solidFill>
                <a:srgbClr val="000000"/>
              </a:solidFill>
              <a:latin typeface="Trebuchet MS" pitchFamily="-101" charset="0"/>
            </a:endParaRPr>
          </a:p>
          <a:p>
            <a:endParaRPr lang="en-US" dirty="0" smtClean="0">
              <a:solidFill>
                <a:srgbClr val="000000"/>
              </a:solidFill>
              <a:latin typeface="Trebuchet MS" pitchFamily="-101" charset="0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bject 53"/>
          <p:cNvSpPr>
            <a:spLocks noChangeArrowheads="1"/>
          </p:cNvSpPr>
          <p:nvPr/>
        </p:nvSpPr>
        <p:spPr bwMode="auto">
          <a:xfrm>
            <a:off x="1770157" y="-368215"/>
            <a:ext cx="7623620" cy="6179104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-101" charset="0"/>
            </a:endParaRPr>
          </a:p>
        </p:txBody>
      </p:sp>
      <p:sp>
        <p:nvSpPr>
          <p:cNvPr id="14345" name="object 44"/>
          <p:cNvSpPr>
            <a:spLocks noChangeArrowheads="1"/>
          </p:cNvSpPr>
          <p:nvPr/>
        </p:nvSpPr>
        <p:spPr bwMode="auto">
          <a:xfrm>
            <a:off x="401815" y="5486400"/>
            <a:ext cx="1143000" cy="392667"/>
          </a:xfrm>
          <a:custGeom>
            <a:avLst/>
            <a:gdLst>
              <a:gd name="T0" fmla="*/ 0 w 1336306"/>
              <a:gd name="T1" fmla="*/ 0 h 204647"/>
              <a:gd name="T2" fmla="*/ 1336306 w 1336306"/>
              <a:gd name="T3" fmla="*/ 204647 h 204647"/>
            </a:gdLst>
            <a:ahLst/>
            <a:cxnLst/>
            <a:rect l="T0" t="T1" r="T2" b="T3"/>
            <a:pathLst>
              <a:path w="1336306" h="204647">
                <a:moveTo>
                  <a:pt x="1129931" y="85445"/>
                </a:moveTo>
                <a:lnTo>
                  <a:pt x="0" y="85445"/>
                </a:lnTo>
                <a:lnTo>
                  <a:pt x="0" y="119189"/>
                </a:lnTo>
                <a:lnTo>
                  <a:pt x="1129931" y="119189"/>
                </a:lnTo>
                <a:lnTo>
                  <a:pt x="1129931" y="204647"/>
                </a:lnTo>
                <a:lnTo>
                  <a:pt x="1336306" y="102298"/>
                </a:lnTo>
                <a:lnTo>
                  <a:pt x="1129931" y="0"/>
                </a:lnTo>
                <a:lnTo>
                  <a:pt x="1129931" y="85445"/>
                </a:lnTo>
                <a:close/>
              </a:path>
            </a:pathLst>
          </a:custGeom>
          <a:solidFill>
            <a:srgbClr val="5383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-101" charset="0"/>
            </a:endParaRPr>
          </a:p>
        </p:txBody>
      </p:sp>
      <p:sp>
        <p:nvSpPr>
          <p:cNvPr id="14346" name="object 40"/>
          <p:cNvSpPr>
            <a:spLocks noChangeArrowheads="1"/>
          </p:cNvSpPr>
          <p:nvPr/>
        </p:nvSpPr>
        <p:spPr bwMode="auto">
          <a:xfrm>
            <a:off x="3203658" y="6190611"/>
            <a:ext cx="1143000" cy="323627"/>
          </a:xfrm>
          <a:custGeom>
            <a:avLst/>
            <a:gdLst>
              <a:gd name="T0" fmla="*/ 0 w 1336294"/>
              <a:gd name="T1" fmla="*/ 0 h 204660"/>
              <a:gd name="T2" fmla="*/ 1336294 w 1336294"/>
              <a:gd name="T3" fmla="*/ 204660 h 204660"/>
            </a:gdLst>
            <a:ahLst/>
            <a:cxnLst/>
            <a:rect l="T0" t="T1" r="T2" b="T3"/>
            <a:pathLst>
              <a:path w="1336294" h="204660">
                <a:moveTo>
                  <a:pt x="1129919" y="85445"/>
                </a:moveTo>
                <a:lnTo>
                  <a:pt x="0" y="85445"/>
                </a:lnTo>
                <a:lnTo>
                  <a:pt x="0" y="119189"/>
                </a:lnTo>
                <a:lnTo>
                  <a:pt x="1129919" y="119189"/>
                </a:lnTo>
                <a:lnTo>
                  <a:pt x="1129919" y="204660"/>
                </a:lnTo>
                <a:lnTo>
                  <a:pt x="1336294" y="102311"/>
                </a:lnTo>
                <a:lnTo>
                  <a:pt x="1129919" y="0"/>
                </a:lnTo>
                <a:lnTo>
                  <a:pt x="1129919" y="85445"/>
                </a:lnTo>
                <a:close/>
              </a:path>
            </a:pathLst>
          </a:custGeom>
          <a:solidFill>
            <a:srgbClr val="5383BD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-101" charset="0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41178" y="1524000"/>
            <a:ext cx="4217698" cy="379721"/>
          </a:xfrm>
          <a:prstGeom prst="rect">
            <a:avLst/>
          </a:prstGeom>
        </p:spPr>
        <p:txBody>
          <a:bodyPr lIns="0" tIns="0" rIns="0" bIns="0"/>
          <a:lstStyle/>
          <a:p>
            <a:pPr marL="11128">
              <a:lnSpc>
                <a:spcPts val="2891"/>
              </a:lnSpc>
              <a:spcBef>
                <a:spcPts val="143"/>
              </a:spcBef>
            </a:pPr>
            <a:r>
              <a:rPr lang="en-US" sz="2600" b="1" dirty="0">
                <a:solidFill>
                  <a:srgbClr val="000000"/>
                </a:solidFill>
                <a:latin typeface="Times New Roman"/>
                <a:cs typeface="Times New Roman"/>
              </a:rPr>
              <a:t>Un </a:t>
            </a:r>
            <a:r>
              <a:rPr lang="en-US" sz="2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serviciu</a:t>
            </a:r>
            <a:r>
              <a:rPr lang="en-US" sz="2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unic</a:t>
            </a:r>
            <a:r>
              <a:rPr lang="en-US" sz="2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integrat</a:t>
            </a:r>
            <a:r>
              <a:rPr lang="en-US" sz="2600" b="1" dirty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  <a:endParaRPr lang="en-US" sz="26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1497" y="2252724"/>
            <a:ext cx="4626299" cy="3136896"/>
          </a:xfrm>
          <a:prstGeom prst="rect">
            <a:avLst/>
          </a:prstGeom>
        </p:spPr>
        <p:txBody>
          <a:bodyPr lIns="0" tIns="0" rIns="0" bIns="0"/>
          <a:lstStyle/>
          <a:p>
            <a:pPr marL="11128">
              <a:lnSpc>
                <a:spcPts val="2169"/>
              </a:lnSpc>
              <a:spcBef>
                <a:spcPts val="110"/>
              </a:spcBef>
            </a:pPr>
            <a:r>
              <a:rPr lang="en-US" sz="2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Informare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26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1128">
              <a:lnSpc>
                <a:spcPts val="2169"/>
              </a:lnSpc>
              <a:spcBef>
                <a:spcPts val="110"/>
              </a:spcBef>
            </a:pPr>
            <a:endParaRPr lang="en-US" sz="26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1128">
              <a:lnSpc>
                <a:spcPts val="2169"/>
              </a:lnSpc>
              <a:spcBef>
                <a:spcPts val="110"/>
              </a:spcBef>
            </a:pPr>
            <a:r>
              <a:rPr lang="en-US" sz="2600" b="1" dirty="0">
                <a:solidFill>
                  <a:srgbClr val="000000"/>
                </a:solidFill>
                <a:latin typeface="Times New Roman"/>
                <a:cs typeface="Times New Roman"/>
              </a:rPr>
              <a:t>   -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Consiliere</a:t>
            </a:r>
            <a:endParaRPr lang="en-US" sz="26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1128">
              <a:lnSpc>
                <a:spcPts val="2169"/>
              </a:lnSpc>
              <a:spcBef>
                <a:spcPts val="110"/>
              </a:spcBef>
            </a:pPr>
            <a:endParaRPr lang="en-US" sz="26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1128">
              <a:lnSpc>
                <a:spcPts val="2169"/>
              </a:lnSpc>
              <a:spcBef>
                <a:spcPts val="110"/>
              </a:spcBef>
            </a:pPr>
            <a:r>
              <a:rPr lang="en-US" sz="2600" b="1" dirty="0">
                <a:solidFill>
                  <a:srgbClr val="000000"/>
                </a:solidFill>
                <a:latin typeface="Times New Roman"/>
                <a:cs typeface="Times New Roman"/>
              </a:rPr>
              <a:t>          –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Formare</a:t>
            </a:r>
            <a:endParaRPr lang="en-US" sz="26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1128">
              <a:lnSpc>
                <a:spcPts val="2169"/>
              </a:lnSpc>
              <a:spcBef>
                <a:spcPts val="110"/>
              </a:spcBef>
            </a:pPr>
            <a:endParaRPr lang="en-US" sz="26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1128">
              <a:lnSpc>
                <a:spcPts val="2169"/>
              </a:lnSpc>
              <a:spcBef>
                <a:spcPts val="110"/>
              </a:spcBef>
            </a:pPr>
            <a:r>
              <a:rPr lang="en-US" sz="2600" b="1" dirty="0">
                <a:solidFill>
                  <a:srgbClr val="000000"/>
                </a:solidFill>
                <a:latin typeface="Times New Roman"/>
                <a:cs typeface="Times New Roman"/>
              </a:rPr>
              <a:t>                 - </a:t>
            </a:r>
            <a:r>
              <a:rPr lang="en-US" sz="2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Recunoaștere</a:t>
            </a:r>
            <a:r>
              <a:rPr lang="en-US" sz="2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</a:p>
          <a:p>
            <a:pPr marL="11128">
              <a:lnSpc>
                <a:spcPts val="2169"/>
              </a:lnSpc>
              <a:spcBef>
                <a:spcPts val="110"/>
              </a:spcBef>
            </a:pPr>
            <a:endParaRPr lang="en-US" sz="2600" b="1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1128">
              <a:lnSpc>
                <a:spcPts val="2169"/>
              </a:lnSpc>
              <a:spcBef>
                <a:spcPts val="110"/>
              </a:spcBef>
            </a:pPr>
            <a:r>
              <a:rPr lang="en-US" sz="2600" b="1" dirty="0">
                <a:solidFill>
                  <a:srgbClr val="000000"/>
                </a:solidFill>
                <a:latin typeface="Times New Roman"/>
                <a:cs typeface="Times New Roman"/>
              </a:rPr>
              <a:t>                    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și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ro-RO" sz="26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1128">
              <a:lnSpc>
                <a:spcPts val="2169"/>
              </a:lnSpc>
              <a:spcBef>
                <a:spcPts val="110"/>
              </a:spcBef>
            </a:pPr>
            <a:r>
              <a:rPr lang="ro-RO" sz="2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-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Angajare</a:t>
            </a:r>
            <a:endParaRPr lang="en-US" sz="26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1128">
              <a:lnSpc>
                <a:spcPts val="2169"/>
              </a:lnSpc>
              <a:spcBef>
                <a:spcPts val="110"/>
              </a:spcBef>
            </a:pPr>
            <a:endParaRPr lang="en-US" sz="26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4350" name="object 35"/>
          <p:cNvSpPr txBox="1">
            <a:spLocks noChangeArrowheads="1"/>
          </p:cNvSpPr>
          <p:nvPr/>
        </p:nvSpPr>
        <p:spPr bwMode="auto">
          <a:xfrm>
            <a:off x="2030793" y="4395564"/>
            <a:ext cx="1428071" cy="28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1128">
              <a:lnSpc>
                <a:spcPts val="2169"/>
              </a:lnSpc>
              <a:spcBef>
                <a:spcPts val="110"/>
              </a:spcBef>
            </a:pPr>
            <a:endParaRPr lang="en-US" sz="2000" dirty="0">
              <a:latin typeface="Trebuchet MS" pitchFamily="-101" charset="0"/>
            </a:endParaRPr>
          </a:p>
        </p:txBody>
      </p:sp>
      <p:sp>
        <p:nvSpPr>
          <p:cNvPr id="34" name="object 34"/>
          <p:cNvSpPr txBox="1"/>
          <p:nvPr/>
        </p:nvSpPr>
        <p:spPr>
          <a:xfrm rot="10800000" flipV="1">
            <a:off x="1709071" y="5486400"/>
            <a:ext cx="6837637" cy="486159"/>
          </a:xfrm>
          <a:prstGeom prst="rect">
            <a:avLst/>
          </a:prstGeom>
        </p:spPr>
        <p:txBody>
          <a:bodyPr lIns="0" tIns="0" rIns="0" bIns="0"/>
          <a:lstStyle/>
          <a:p>
            <a:pPr marL="11128">
              <a:lnSpc>
                <a:spcPts val="2169"/>
              </a:lnSpc>
              <a:spcBef>
                <a:spcPts val="110"/>
              </a:spcBef>
            </a:pPr>
            <a:r>
              <a:rPr lang="ro-RO" sz="2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Proces de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învățare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pe</a:t>
            </a:r>
            <a:r>
              <a:rPr lang="en-US" sz="2600" b="1" dirty="0">
                <a:solidFill>
                  <a:srgbClr val="000000"/>
                </a:solidFill>
                <a:latin typeface="Times New Roman"/>
                <a:cs typeface="Times New Roman"/>
              </a:rPr>
              <a:t> tot </a:t>
            </a:r>
            <a:r>
              <a:rPr lang="en-US" sz="2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parcursul</a:t>
            </a:r>
            <a:r>
              <a:rPr lang="en-US" sz="2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vieții</a:t>
            </a:r>
            <a:endParaRPr lang="en-US" sz="26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860032" y="5972559"/>
            <a:ext cx="4283968" cy="885441"/>
          </a:xfrm>
          <a:prstGeom prst="rect">
            <a:avLst/>
          </a:prstGeom>
        </p:spPr>
        <p:txBody>
          <a:bodyPr lIns="0" tIns="0" rIns="0" bIns="0"/>
          <a:lstStyle/>
          <a:p>
            <a:pPr marL="11128">
              <a:lnSpc>
                <a:spcPts val="2169"/>
              </a:lnSpc>
              <a:spcBef>
                <a:spcPts val="110"/>
              </a:spcBef>
              <a:buFontTx/>
              <a:buChar char="-"/>
            </a:pPr>
            <a:r>
              <a:rPr lang="ro-RO" sz="2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Carieră profesională</a:t>
            </a:r>
          </a:p>
          <a:p>
            <a:pPr marL="11128">
              <a:lnSpc>
                <a:spcPts val="2169"/>
              </a:lnSpc>
              <a:spcBef>
                <a:spcPts val="110"/>
              </a:spcBef>
              <a:buFontTx/>
              <a:buChar char="-"/>
            </a:pPr>
            <a:endParaRPr lang="ro-RO" sz="26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11128">
              <a:lnSpc>
                <a:spcPts val="2169"/>
              </a:lnSpc>
              <a:spcBef>
                <a:spcPts val="110"/>
              </a:spcBef>
            </a:pPr>
            <a:r>
              <a:rPr lang="ro-RO" sz="2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- </a:t>
            </a:r>
            <a:r>
              <a:rPr lang="en-US" sz="26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Dezvoltarea</a:t>
            </a:r>
            <a:r>
              <a:rPr lang="en-US" sz="2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2600" b="1" dirty="0" err="1">
                <a:solidFill>
                  <a:srgbClr val="000000"/>
                </a:solidFill>
                <a:latin typeface="Times New Roman"/>
                <a:cs typeface="Times New Roman"/>
              </a:rPr>
              <a:t>indiviuală</a:t>
            </a:r>
            <a:endParaRPr lang="en-US" sz="26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608223" y="2154632"/>
            <a:ext cx="211767" cy="188423"/>
          </a:xfrm>
          <a:prstGeom prst="rect">
            <a:avLst/>
          </a:prstGeom>
        </p:spPr>
        <p:txBody>
          <a:bodyPr lIns="0" tIns="0" rIns="0" bIns="0"/>
          <a:lstStyle/>
          <a:p>
            <a:pPr marL="11128">
              <a:lnSpc>
                <a:spcPts val="1304"/>
              </a:lnSpc>
              <a:spcBef>
                <a:spcPts val="66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tot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29" name="object 29"/>
          <p:cNvSpPr txBox="1"/>
          <p:nvPr/>
        </p:nvSpPr>
        <p:spPr>
          <a:xfrm rot="720000">
            <a:off x="6875648" y="2207851"/>
            <a:ext cx="185975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p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28" name="object 28"/>
          <p:cNvSpPr txBox="1"/>
          <p:nvPr/>
        </p:nvSpPr>
        <p:spPr>
          <a:xfrm rot="1080000">
            <a:off x="6958454" y="2230864"/>
            <a:ext cx="181903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a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 rot="1320000">
            <a:off x="7030401" y="2256754"/>
            <a:ext cx="171043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r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26" name="object 26"/>
          <p:cNvSpPr txBox="1"/>
          <p:nvPr/>
        </p:nvSpPr>
        <p:spPr>
          <a:xfrm rot="1560000">
            <a:off x="7087415" y="2286959"/>
            <a:ext cx="181903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c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25" name="object 25"/>
          <p:cNvSpPr txBox="1"/>
          <p:nvPr/>
        </p:nvSpPr>
        <p:spPr>
          <a:xfrm rot="1860000">
            <a:off x="7156646" y="2328671"/>
            <a:ext cx="184618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u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 rot="2100000">
            <a:off x="7223163" y="2370382"/>
            <a:ext cx="172400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r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23" name="object 23"/>
          <p:cNvSpPr txBox="1"/>
          <p:nvPr/>
        </p:nvSpPr>
        <p:spPr>
          <a:xfrm rot="2340000">
            <a:off x="7270674" y="2410656"/>
            <a:ext cx="175116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s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22" name="object 22"/>
          <p:cNvSpPr txBox="1"/>
          <p:nvPr/>
        </p:nvSpPr>
        <p:spPr>
          <a:xfrm rot="2640000">
            <a:off x="7319544" y="2463875"/>
            <a:ext cx="185975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u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 rot="2880000">
            <a:off x="7360200" y="2518583"/>
            <a:ext cx="195614" cy="14660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l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 rot="3300000">
            <a:off x="7420964" y="2610636"/>
            <a:ext cx="207121" cy="14660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v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19" name="object 19"/>
          <p:cNvSpPr txBox="1"/>
          <p:nvPr/>
        </p:nvSpPr>
        <p:spPr>
          <a:xfrm rot="3540000">
            <a:off x="7459297" y="2665293"/>
            <a:ext cx="195614" cy="14660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 err="1">
                <a:solidFill>
                  <a:srgbClr val="3C3A3A"/>
                </a:solidFill>
                <a:latin typeface="Trebuchet MS" pitchFamily="-101" charset="0"/>
              </a:rPr>
              <a:t>i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 rot="3780000">
            <a:off x="7482689" y="2724985"/>
            <a:ext cx="208559" cy="14660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e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 rot="4080000">
            <a:off x="7517587" y="2796183"/>
            <a:ext cx="198491" cy="14660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ț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 rot="4260000">
            <a:off x="7538750" y="2848682"/>
            <a:ext cx="194176" cy="14660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 err="1">
                <a:solidFill>
                  <a:srgbClr val="3C3A3A"/>
                </a:solidFill>
                <a:latin typeface="Trebuchet MS" pitchFamily="-101" charset="0"/>
              </a:rPr>
              <a:t>i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 rot="4380000">
            <a:off x="7552325" y="2894709"/>
            <a:ext cx="194176" cy="14660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 err="1">
                <a:solidFill>
                  <a:srgbClr val="3C3A3A"/>
                </a:solidFill>
                <a:latin typeface="Trebuchet MS" pitchFamily="-101" charset="0"/>
              </a:rPr>
              <a:t>i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 rot="17940000">
            <a:off x="5860183" y="2682553"/>
            <a:ext cx="195614" cy="14660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Î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 rot="18120000">
            <a:off x="6460663" y="1754354"/>
            <a:ext cx="1241287" cy="2110884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n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 rot="18360000">
            <a:off x="5931887" y="2553104"/>
            <a:ext cx="204244" cy="14660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v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 rot="18660000">
            <a:off x="5979318" y="2486939"/>
            <a:ext cx="207121" cy="146608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ă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 rot="18900000">
            <a:off x="6044869" y="2427916"/>
            <a:ext cx="172400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ț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9" name="object 9"/>
          <p:cNvSpPr txBox="1"/>
          <p:nvPr/>
        </p:nvSpPr>
        <p:spPr>
          <a:xfrm rot="19200000">
            <a:off x="6092380" y="2376136"/>
            <a:ext cx="183261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a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8" name="object 8"/>
          <p:cNvSpPr txBox="1"/>
          <p:nvPr/>
        </p:nvSpPr>
        <p:spPr>
          <a:xfrm rot="19500000">
            <a:off x="6153467" y="2330109"/>
            <a:ext cx="172400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r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7" name="object 7"/>
          <p:cNvSpPr txBox="1"/>
          <p:nvPr/>
        </p:nvSpPr>
        <p:spPr>
          <a:xfrm rot="19860000">
            <a:off x="6207767" y="2288397"/>
            <a:ext cx="187333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e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6" name="object 6"/>
          <p:cNvSpPr txBox="1"/>
          <p:nvPr/>
        </p:nvSpPr>
        <p:spPr>
          <a:xfrm rot="20220000">
            <a:off x="6283785" y="2248124"/>
            <a:ext cx="183260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a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5" name="object 5"/>
          <p:cNvSpPr txBox="1"/>
          <p:nvPr/>
        </p:nvSpPr>
        <p:spPr>
          <a:xfrm rot="20760000">
            <a:off x="6407316" y="2203535"/>
            <a:ext cx="184618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p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4" name="object 4"/>
          <p:cNvSpPr txBox="1"/>
          <p:nvPr/>
        </p:nvSpPr>
        <p:spPr>
          <a:xfrm rot="21120000">
            <a:off x="6491480" y="2186275"/>
            <a:ext cx="184618" cy="155341"/>
          </a:xfrm>
          <a:prstGeom prst="rect">
            <a:avLst/>
          </a:prstGeom>
        </p:spPr>
        <p:txBody>
          <a:bodyPr lIns="0" tIns="0" rIns="0" bIns="0"/>
          <a:lstStyle/>
          <a:p>
            <a:pPr>
              <a:lnSpc>
                <a:spcPts val="1183"/>
              </a:lnSpc>
              <a:spcBef>
                <a:spcPts val="55"/>
              </a:spcBef>
            </a:pPr>
            <a:r>
              <a:rPr lang="en-US" sz="1100" dirty="0">
                <a:solidFill>
                  <a:srgbClr val="3C3A3A"/>
                </a:solidFill>
                <a:latin typeface="Trebuchet MS" pitchFamily="-101" charset="0"/>
              </a:rPr>
              <a:t>e</a:t>
            </a:r>
            <a:endParaRPr lang="en-US" sz="1100" dirty="0">
              <a:latin typeface="Trebuchet MS" pitchFamily="-101" charset="0"/>
            </a:endParaRPr>
          </a:p>
        </p:txBody>
      </p:sp>
      <p:sp>
        <p:nvSpPr>
          <p:cNvPr id="14380" name="object 2"/>
          <p:cNvSpPr txBox="1">
            <a:spLocks noChangeArrowheads="1"/>
          </p:cNvSpPr>
          <p:nvPr/>
        </p:nvSpPr>
        <p:spPr bwMode="auto">
          <a:xfrm>
            <a:off x="3855250" y="4602685"/>
            <a:ext cx="996392" cy="1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en-US">
              <a:latin typeface="Calibri" pitchFamily="-101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-2" y="0"/>
            <a:ext cx="9144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/>
                <a:cs typeface="Times New Roman"/>
              </a:rPr>
              <a:t>Spre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o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nouă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soluție</a:t>
            </a:r>
            <a:r>
              <a:rPr lang="en-US" sz="2800" dirty="0" smtClean="0">
                <a:latin typeface="Times New Roman"/>
                <a:cs typeface="Times New Roman"/>
              </a:rPr>
              <a:t>, </a:t>
            </a:r>
            <a:r>
              <a:rPr lang="en-US" sz="2800" dirty="0" err="1" smtClean="0">
                <a:latin typeface="Times New Roman"/>
                <a:cs typeface="Times New Roman"/>
              </a:rPr>
              <a:t>în</a:t>
            </a:r>
            <a:r>
              <a:rPr lang="en-US" sz="2800" dirty="0" smtClean="0">
                <a:latin typeface="Times New Roman"/>
                <a:cs typeface="Times New Roman"/>
              </a:rPr>
              <a:t> 2007, </a:t>
            </a:r>
            <a:r>
              <a:rPr lang="en-US" sz="2800" dirty="0" err="1" smtClean="0">
                <a:latin typeface="Times New Roman"/>
                <a:cs typeface="Times New Roman"/>
              </a:rPr>
              <a:t>axată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pe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individ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și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pe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2800" dirty="0" err="1" smtClean="0">
                <a:latin typeface="Times New Roman"/>
                <a:cs typeface="Times New Roman"/>
              </a:rPr>
              <a:t>nevoile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 err="1" smtClean="0">
                <a:latin typeface="Times New Roman"/>
                <a:cs typeface="Times New Roman"/>
              </a:rPr>
              <a:t>acestuia</a:t>
            </a:r>
            <a:endParaRPr lang="en-US"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0800"/>
            <a:ext cx="9144000" cy="969820"/>
          </a:xfrm>
        </p:spPr>
        <p:txBody>
          <a:bodyPr>
            <a:normAutofit fontScale="90000"/>
          </a:bodyPr>
          <a:lstStyle/>
          <a:p>
            <a:pPr algn="ctr"/>
            <a:r>
              <a:rPr lang="ro-RO" dirty="0" smtClean="0">
                <a:solidFill>
                  <a:srgbClr val="000000"/>
                </a:solidFill>
              </a:rPr>
              <a:t>Registrul Național al Calificărilor din Învățământul Superior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264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804" y="140435"/>
            <a:ext cx="5218796" cy="664136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371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412163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Down Arrow 9"/>
          <p:cNvSpPr/>
          <p:nvPr/>
        </p:nvSpPr>
        <p:spPr>
          <a:xfrm>
            <a:off x="4267200" y="3429000"/>
            <a:ext cx="621792" cy="633984"/>
          </a:xfrm>
          <a:prstGeom prst="downArrow">
            <a:avLst/>
          </a:prstGeom>
          <a:solidFill>
            <a:srgbClr val="00FF9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2791968" y="5641848"/>
            <a:ext cx="484632" cy="377952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91200" y="5641848"/>
            <a:ext cx="512064" cy="37795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306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010903" cy="1320800"/>
          </a:xfrm>
        </p:spPr>
        <p:txBody>
          <a:bodyPr>
            <a:normAutofit fontScale="90000"/>
          </a:bodyPr>
          <a:lstStyle/>
          <a:p>
            <a:r>
              <a:rPr lang="ro-RO" dirty="0" smtClean="0">
                <a:solidFill>
                  <a:srgbClr val="000000"/>
                </a:solidFill>
                <a:latin typeface="Times New Roman"/>
                <a:cs typeface="Times New Roman"/>
              </a:rPr>
              <a:t> ETAPA 1              </a:t>
            </a:r>
            <a:r>
              <a:rPr lang="ro-RO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Înscrierea unei noi calificări</a:t>
            </a:r>
            <a:endParaRPr lang="en-US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3889332"/>
              </p:ext>
            </p:extLst>
          </p:nvPr>
        </p:nvGraphicFramePr>
        <p:xfrm>
          <a:off x="82297" y="3048000"/>
          <a:ext cx="9061703" cy="350356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triped Right Arrow 3"/>
          <p:cNvSpPr/>
          <p:nvPr/>
        </p:nvSpPr>
        <p:spPr>
          <a:xfrm>
            <a:off x="2298192" y="304800"/>
            <a:ext cx="521208" cy="633984"/>
          </a:xfrm>
          <a:prstGeom prst="stripedRightArrow">
            <a:avLst/>
          </a:prstGeom>
          <a:solidFill>
            <a:srgbClr val="CC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2297" y="304800"/>
            <a:ext cx="1975103" cy="633984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40024" y="304800"/>
            <a:ext cx="5853176" cy="633984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qual 7"/>
          <p:cNvSpPr/>
          <p:nvPr/>
        </p:nvSpPr>
        <p:spPr>
          <a:xfrm>
            <a:off x="912368" y="1039655"/>
            <a:ext cx="484632" cy="467360"/>
          </a:xfrm>
          <a:prstGeom prst="mathEqual">
            <a:avLst/>
          </a:prstGeom>
          <a:solidFill>
            <a:srgbClr val="CC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3378" y="1529941"/>
            <a:ext cx="2182622" cy="523220"/>
          </a:xfrm>
          <a:prstGeom prst="rect">
            <a:avLst/>
          </a:prstGeom>
          <a:solidFill>
            <a:srgbClr val="00FF99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800" b="1" dirty="0" smtClean="0">
                <a:latin typeface="Times New Roman"/>
                <a:cs typeface="Times New Roman"/>
              </a:rPr>
              <a:t>VALIDARE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sp>
        <p:nvSpPr>
          <p:cNvPr id="12" name="Chevron 11"/>
          <p:cNvSpPr/>
          <p:nvPr/>
        </p:nvSpPr>
        <p:spPr>
          <a:xfrm>
            <a:off x="2337816" y="1529941"/>
            <a:ext cx="786384" cy="523220"/>
          </a:xfrm>
          <a:prstGeom prst="chevron">
            <a:avLst/>
          </a:prstGeom>
          <a:solidFill>
            <a:srgbClr val="CCFF99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623" y="1314498"/>
            <a:ext cx="5796279" cy="954107"/>
          </a:xfrm>
          <a:prstGeom prst="rect">
            <a:avLst/>
          </a:prstGeom>
          <a:solidFill>
            <a:srgbClr val="00FF99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2800" b="1" dirty="0" smtClean="0"/>
              <a:t>ÎNREGISTRARE ÎN BAZA DE DATE ANC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812" y="2450068"/>
            <a:ext cx="2494788" cy="369332"/>
          </a:xfrm>
          <a:prstGeom prst="rect">
            <a:avLst/>
          </a:prstGeom>
          <a:solidFill>
            <a:srgbClr val="00FF99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b="1" dirty="0" smtClean="0"/>
              <a:t>Documente necesare</a:t>
            </a:r>
            <a:endParaRPr lang="en-US" b="1" dirty="0"/>
          </a:p>
        </p:txBody>
      </p:sp>
      <p:sp>
        <p:nvSpPr>
          <p:cNvPr id="16" name="Down Arrow 15"/>
          <p:cNvSpPr/>
          <p:nvPr/>
        </p:nvSpPr>
        <p:spPr>
          <a:xfrm>
            <a:off x="1143508" y="2881508"/>
            <a:ext cx="116840" cy="242692"/>
          </a:xfrm>
          <a:prstGeom prst="downArrow">
            <a:avLst/>
          </a:prstGeom>
          <a:solidFill>
            <a:srgbClr val="CC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7"/>
          <p:cNvGrpSpPr/>
          <p:nvPr/>
        </p:nvGrpSpPr>
        <p:grpSpPr>
          <a:xfrm>
            <a:off x="7543800" y="5370576"/>
            <a:ext cx="1431284" cy="1182624"/>
            <a:chOff x="3369092" y="1011940"/>
            <a:chExt cx="2475639" cy="1463030"/>
          </a:xfrm>
          <a:scene3d>
            <a:camera prst="orthographicFront"/>
            <a:lightRig rig="flat" dir="t"/>
          </a:scene3d>
        </p:grpSpPr>
        <p:sp>
          <p:nvSpPr>
            <p:cNvPr id="19" name="Rounded Rectangle 18"/>
            <p:cNvSpPr/>
            <p:nvPr/>
          </p:nvSpPr>
          <p:spPr>
            <a:xfrm>
              <a:off x="3369092" y="1011940"/>
              <a:ext cx="2475639" cy="146303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3369092" y="1011940"/>
              <a:ext cx="2475639" cy="1420179"/>
            </a:xfrm>
            <a:prstGeom prst="rect">
              <a:avLst/>
            </a:prstGeom>
            <a:solidFill>
              <a:srgbClr val="00FF99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o-RO" sz="2000" kern="1200" dirty="0" smtClean="0"/>
                <a:t>Eliberare adeverință de validare</a:t>
              </a:r>
              <a:endParaRPr lang="en-US" sz="2000" kern="1200" dirty="0"/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7086600" y="5705856"/>
            <a:ext cx="381000" cy="390144"/>
          </a:xfrm>
          <a:prstGeom prst="rightArrow">
            <a:avLst/>
          </a:prstGeom>
          <a:solidFill>
            <a:srgbClr val="CCFF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p Arrow 2"/>
          <p:cNvSpPr/>
          <p:nvPr/>
        </p:nvSpPr>
        <p:spPr>
          <a:xfrm>
            <a:off x="8001000" y="4928616"/>
            <a:ext cx="256032" cy="329184"/>
          </a:xfrm>
          <a:prstGeom prst="upArrow">
            <a:avLst/>
          </a:prstGeom>
          <a:solidFill>
            <a:srgbClr val="CCFF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629401" y="3725765"/>
            <a:ext cx="2362200" cy="1074835"/>
          </a:xfrm>
          <a:prstGeom prst="roundRect">
            <a:avLst/>
          </a:prstGeom>
          <a:solidFill>
            <a:srgbClr val="00FF99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629401" y="3725765"/>
            <a:ext cx="23696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o-RO" dirty="0" smtClean="0"/>
          </a:p>
          <a:p>
            <a:pPr algn="ctr"/>
            <a:r>
              <a:rPr lang="ro-RO" dirty="0" smtClean="0"/>
              <a:t>Dosar autorizare/acreditare ARACIS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79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81000"/>
            <a:ext cx="9010903" cy="1320800"/>
          </a:xfrm>
        </p:spPr>
        <p:txBody>
          <a:bodyPr>
            <a:normAutofit/>
          </a:bodyPr>
          <a:lstStyle/>
          <a:p>
            <a:r>
              <a:rPr lang="ro-RO" dirty="0" smtClean="0">
                <a:solidFill>
                  <a:srgbClr val="000000"/>
                </a:solidFill>
                <a:latin typeface="Times New Roman"/>
                <a:cs typeface="Times New Roman"/>
              </a:rPr>
              <a:t> ETAPA 2              </a:t>
            </a:r>
            <a:r>
              <a:rPr lang="ro-RO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Înregistrare calificare</a:t>
            </a:r>
            <a:endParaRPr lang="en-US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3889332"/>
              </p:ext>
            </p:extLst>
          </p:nvPr>
        </p:nvGraphicFramePr>
        <p:xfrm>
          <a:off x="103378" y="3048000"/>
          <a:ext cx="9040622" cy="350356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triped Right Arrow 3"/>
          <p:cNvSpPr/>
          <p:nvPr/>
        </p:nvSpPr>
        <p:spPr>
          <a:xfrm>
            <a:off x="2298192" y="304800"/>
            <a:ext cx="521208" cy="633984"/>
          </a:xfrm>
          <a:prstGeom prst="stripedRightArrow">
            <a:avLst/>
          </a:prstGeom>
          <a:solidFill>
            <a:srgbClr val="CC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2297" y="304800"/>
            <a:ext cx="2203703" cy="633984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240024" y="304800"/>
            <a:ext cx="5853176" cy="633984"/>
          </a:xfrm>
          <a:prstGeom prst="roundRect">
            <a:avLst/>
          </a:prstGeom>
          <a:noFill/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3378" y="1295400"/>
            <a:ext cx="2487422" cy="1015663"/>
          </a:xfrm>
          <a:prstGeom prst="rect">
            <a:avLst/>
          </a:prstGeom>
          <a:solidFill>
            <a:srgbClr val="00FF99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o-RO" sz="2000" b="1" dirty="0" smtClean="0">
              <a:latin typeface="Times New Roman"/>
              <a:cs typeface="Times New Roman"/>
            </a:endParaRPr>
          </a:p>
          <a:p>
            <a:pPr algn="ctr"/>
            <a:r>
              <a:rPr lang="ro-RO" sz="2000" b="1" dirty="0" smtClean="0">
                <a:latin typeface="Times New Roman"/>
                <a:cs typeface="Times New Roman"/>
              </a:rPr>
              <a:t>Documente necesare</a:t>
            </a:r>
          </a:p>
          <a:p>
            <a:pPr algn="ctr"/>
            <a:endParaRPr lang="en-US" sz="2000" b="1" dirty="0">
              <a:latin typeface="Times New Roman"/>
              <a:cs typeface="Times New Roman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143508" y="2452492"/>
            <a:ext cx="304292" cy="443108"/>
          </a:xfrm>
          <a:prstGeom prst="downArrow">
            <a:avLst/>
          </a:prstGeom>
          <a:solidFill>
            <a:srgbClr val="CC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17"/>
          <p:cNvGrpSpPr/>
          <p:nvPr/>
        </p:nvGrpSpPr>
        <p:grpSpPr>
          <a:xfrm>
            <a:off x="7543800" y="5370576"/>
            <a:ext cx="1549400" cy="1182624"/>
            <a:chOff x="3369092" y="1011940"/>
            <a:chExt cx="2767807" cy="1463030"/>
          </a:xfrm>
          <a:scene3d>
            <a:camera prst="orthographicFront"/>
            <a:lightRig rig="flat" dir="t"/>
          </a:scene3d>
        </p:grpSpPr>
        <p:sp>
          <p:nvSpPr>
            <p:cNvPr id="19" name="Rounded Rectangle 18"/>
            <p:cNvSpPr/>
            <p:nvPr/>
          </p:nvSpPr>
          <p:spPr>
            <a:xfrm>
              <a:off x="3369092" y="1011940"/>
              <a:ext cx="2475639" cy="1463030"/>
            </a:xfrm>
            <a:prstGeom prst="roundRect">
              <a:avLst>
                <a:gd name="adj" fmla="val 100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20" name="Rounded Rectangle 4"/>
            <p:cNvSpPr/>
            <p:nvPr/>
          </p:nvSpPr>
          <p:spPr>
            <a:xfrm>
              <a:off x="3369092" y="1011940"/>
              <a:ext cx="2767807" cy="1420179"/>
            </a:xfrm>
            <a:prstGeom prst="rect">
              <a:avLst/>
            </a:prstGeom>
            <a:solidFill>
              <a:srgbClr val="00FF99"/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10490" tIns="110490" rIns="110490" bIns="11049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 err="1" smtClean="0"/>
                <a:t>Înregistrare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calificare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în</a:t>
              </a:r>
              <a:r>
                <a:rPr lang="en-US" sz="2000" dirty="0" smtClean="0"/>
                <a:t> RNCIS</a:t>
              </a:r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7162800" y="5705856"/>
            <a:ext cx="381000" cy="390144"/>
          </a:xfrm>
          <a:prstGeom prst="rightArrow">
            <a:avLst/>
          </a:prstGeom>
          <a:solidFill>
            <a:srgbClr val="CCFF99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799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143999" cy="6861262"/>
          </a:xfrm>
          <a:prstGeom prst="rect">
            <a:avLst/>
          </a:prstGeom>
        </p:spPr>
      </p:pic>
      <p:pic>
        <p:nvPicPr>
          <p:cNvPr id="6" name="Picture 5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5632" y="4889357"/>
            <a:ext cx="192881" cy="23812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1915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416560"/>
          </a:xfrm>
        </p:spPr>
        <p:txBody>
          <a:bodyPr>
            <a:noAutofit/>
          </a:bodyPr>
          <a:lstStyle/>
          <a:p>
            <a:pPr algn="ctr"/>
            <a:r>
              <a:rPr lang="ro-RO" sz="28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        Facilități  utilizare RNCIS</a:t>
            </a:r>
            <a:endParaRPr lang="en-US"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8071926"/>
              </p:ext>
            </p:extLst>
          </p:nvPr>
        </p:nvGraphicFramePr>
        <p:xfrm>
          <a:off x="508397" y="914400"/>
          <a:ext cx="8178403" cy="560049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 Diagonal Corner Rectangle 3"/>
          <p:cNvSpPr/>
          <p:nvPr/>
        </p:nvSpPr>
        <p:spPr>
          <a:xfrm>
            <a:off x="508397" y="548640"/>
            <a:ext cx="2107803" cy="41656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000" y="548640"/>
            <a:ext cx="23876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400" b="1" dirty="0" smtClean="0">
                <a:latin typeface="Times New Roman"/>
                <a:cs typeface="Times New Roman"/>
              </a:rPr>
              <a:t>Căutare după</a:t>
            </a:r>
            <a:r>
              <a:rPr lang="ro-RO" dirty="0" smtClean="0"/>
              <a:t>: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733800" y="3591580"/>
            <a:ext cx="171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dirty="0" smtClean="0"/>
              <a:t>Calificări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3692127" y="3279648"/>
            <a:ext cx="1718073" cy="1255776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236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5506647"/>
              </p:ext>
            </p:extLst>
          </p:nvPr>
        </p:nvGraphicFramePr>
        <p:xfrm>
          <a:off x="228600" y="1270001"/>
          <a:ext cx="8610599" cy="528319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 Diagonal Corner Rectangle 4"/>
          <p:cNvSpPr/>
          <p:nvPr/>
        </p:nvSpPr>
        <p:spPr>
          <a:xfrm>
            <a:off x="508000" y="337510"/>
            <a:ext cx="2006600" cy="441961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08000" y="317806"/>
            <a:ext cx="24638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o-RO" sz="2400" b="1" dirty="0" smtClean="0">
                <a:latin typeface="Times New Roman"/>
                <a:cs typeface="Times New Roman"/>
              </a:rPr>
              <a:t>Căutare după</a:t>
            </a:r>
            <a:r>
              <a:rPr lang="ro-RO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63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Picture 91" descr="schema_nou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8915400" cy="668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1962184"/>
              </p:ext>
            </p:extLst>
          </p:nvPr>
        </p:nvGraphicFramePr>
        <p:xfrm>
          <a:off x="0" y="3200399"/>
          <a:ext cx="9144000" cy="102196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20791950"/>
              </p:ext>
            </p:extLst>
          </p:nvPr>
        </p:nvGraphicFramePr>
        <p:xfrm>
          <a:off x="0" y="1447800"/>
          <a:ext cx="9143999" cy="1250569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8841093"/>
              </p:ext>
            </p:extLst>
          </p:nvPr>
        </p:nvGraphicFramePr>
        <p:xfrm>
          <a:off x="0" y="4872336"/>
          <a:ext cx="9144000" cy="2290464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cxnSp>
        <p:nvCxnSpPr>
          <p:cNvPr id="11" name="Straight Arrow Connector 10"/>
          <p:cNvCxnSpPr/>
          <p:nvPr/>
        </p:nvCxnSpPr>
        <p:spPr>
          <a:xfrm>
            <a:off x="2286000" y="990600"/>
            <a:ext cx="36576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133600" y="5181600"/>
            <a:ext cx="36576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400" y="152400"/>
            <a:ext cx="55450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solidFill>
                  <a:schemeClr val="accent3">
                    <a:lumMod val="75000"/>
                  </a:schemeClr>
                </a:solidFill>
                <a:latin typeface="Times New Roman"/>
                <a:cs typeface="Times New Roman"/>
              </a:rPr>
              <a:t>Flux informațional:</a:t>
            </a:r>
            <a:endParaRPr lang="en-US" sz="2400" b="1" dirty="0"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" y="766465"/>
            <a:ext cx="196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Piața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muncii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6138" y="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096000" y="766465"/>
            <a:ext cx="304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400" dirty="0" err="1" smtClean="0">
                <a:latin typeface="Times New Roman"/>
                <a:cs typeface="Times New Roman"/>
              </a:rPr>
              <a:t>Sistemul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educațional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4872335"/>
            <a:ext cx="1963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/>
                <a:cs typeface="Times New Roman"/>
              </a:rPr>
              <a:t>Piața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muncii</a:t>
            </a:r>
            <a:endParaRPr lang="en-US" sz="2400" dirty="0">
              <a:latin typeface="Times New Roman"/>
              <a:cs typeface="Times New Roman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4872335"/>
            <a:ext cx="3047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sz="2400" dirty="0" err="1" smtClean="0">
                <a:latin typeface="Times New Roman"/>
                <a:cs typeface="Times New Roman"/>
              </a:rPr>
              <a:t>Sistemul</a:t>
            </a:r>
            <a:r>
              <a:rPr lang="en-US" sz="2400" dirty="0" smtClean="0">
                <a:latin typeface="Times New Roman"/>
                <a:cs typeface="Times New Roman"/>
              </a:rPr>
              <a:t> </a:t>
            </a:r>
            <a:r>
              <a:rPr lang="en-US" sz="2400" dirty="0" err="1" smtClean="0">
                <a:latin typeface="Times New Roman"/>
                <a:cs typeface="Times New Roman"/>
              </a:rPr>
              <a:t>educațional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23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G32-4 Note on EUR specifications for qualifications r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85800" y="-685800"/>
            <a:ext cx="7772400" cy="8912605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235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1915" y="109601"/>
          <a:ext cx="9062085" cy="6486195"/>
        </p:xfrm>
        <a:graphic>
          <a:graphicData uri="http://schemas.openxmlformats.org/drawingml/2006/table">
            <a:tbl>
              <a:tblPr/>
              <a:tblGrid>
                <a:gridCol w="2280285"/>
                <a:gridCol w="3276600"/>
                <a:gridCol w="3505200"/>
              </a:tblGrid>
              <a:tr h="356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Domeniu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general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Domeniu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restrâns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Domeniu</a:t>
                      </a:r>
                      <a:r>
                        <a:rPr lang="en-US" sz="2000" b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b="1" dirty="0" err="1">
                          <a:latin typeface="Times New Roman"/>
                          <a:ea typeface="Calibri"/>
                          <a:cs typeface="Times New Roman"/>
                        </a:rPr>
                        <a:t>detaliat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</a:tr>
              <a:tr h="1819489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00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Programe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calificări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generice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001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Programe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calificări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bază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0011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Programe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calificări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bază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Programe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generale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bază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preşcolare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elementare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primare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secundare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etc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478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002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Competențe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lingvistice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numerice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0021Competențe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lingvistice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numerice</a:t>
                      </a:r>
                      <a:r>
                        <a:rPr lang="en-US" sz="20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i="1" dirty="0" err="1">
                          <a:latin typeface="Times New Roman"/>
                          <a:ea typeface="Calibri"/>
                          <a:cs typeface="Times New Roman"/>
                        </a:rPr>
                        <a:t>Alfabetizare</a:t>
                      </a:r>
                      <a:r>
                        <a:rPr lang="en-US" sz="20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Times New Roman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20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Times New Roman"/>
                          <a:ea typeface="Calibri"/>
                          <a:cs typeface="Times New Roman"/>
                        </a:rPr>
                        <a:t>aritmetică</a:t>
                      </a:r>
                      <a:r>
                        <a:rPr lang="en-US" sz="20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Times New Roman"/>
                          <a:ea typeface="Calibri"/>
                          <a:cs typeface="Times New Roman"/>
                        </a:rPr>
                        <a:t>simplă</a:t>
                      </a:r>
                      <a:r>
                        <a:rPr lang="en-US" sz="20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Times New Roman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2000" i="1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Times New Roman"/>
                          <a:ea typeface="Calibri"/>
                          <a:cs typeface="Times New Roman"/>
                        </a:rPr>
                        <a:t>funcţională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619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003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Dezvoltarea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competențele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personale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0031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Dezvoltarea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personală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competențele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Îmbunătăţirea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abilităţilor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personale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, de ex.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capacităţi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comportament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abilităţi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intelectuale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capacităţi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organizatorice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personale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programe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orientare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în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viaţă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76200"/>
          <a:ext cx="8839200" cy="6781800"/>
        </p:xfrm>
        <a:graphic>
          <a:graphicData uri="http://schemas.openxmlformats.org/drawingml/2006/table">
            <a:tbl>
              <a:tblPr/>
              <a:tblGrid>
                <a:gridCol w="1752600"/>
                <a:gridCol w="3200400"/>
                <a:gridCol w="3886200"/>
              </a:tblGrid>
              <a:tr h="1928071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01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Educația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4" marR="5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011Educația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4" marR="5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0111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Științele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educației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dezvoltarea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educaţiei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în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subiecţi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non-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profesionali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profesionali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Cunoştinţe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educaţionale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testare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măsurare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cercetare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educaţională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alte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ştiinţe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ale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educaţiei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4" marR="5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537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4" marR="5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0112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Formarea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cadrelor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didactice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preșcolare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i="1" dirty="0">
                          <a:latin typeface="Calibri"/>
                          <a:ea typeface="Calibri"/>
                          <a:cs typeface="Times New Roman"/>
                        </a:rPr>
                        <a:t>Pregătirea didactică pentru pre-şcoală, grădiniţă, şcoala elementară,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0113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Formarea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profesorilor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fără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obiectul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specializării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0114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Formarea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profesorilor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cu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obiectul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specializării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800" i="1" dirty="0">
                          <a:latin typeface="Calibri"/>
                          <a:ea typeface="Calibri"/>
                          <a:cs typeface="Times New Roman"/>
                        </a:rPr>
                        <a:t>Pregătirea didactică pentru școală profesională, practică, non-profesională, educaţia adulţilor, formatori de cadre didactice şi pentru copii cu handicap.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Programe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formare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profesorilor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generale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specializate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434" marR="554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76200"/>
          <a:ext cx="8915400" cy="6240997"/>
        </p:xfrm>
        <a:graphic>
          <a:graphicData uri="http://schemas.openxmlformats.org/drawingml/2006/table">
            <a:tbl>
              <a:tblPr/>
              <a:tblGrid>
                <a:gridCol w="2514600"/>
                <a:gridCol w="2743200"/>
                <a:gridCol w="3657600"/>
              </a:tblGrid>
              <a:tr h="1981200"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02 Arte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Științe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umaniste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021 Arte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0211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Tehnici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audiovizuale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producția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media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Arte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grafice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audio-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vizuale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fotografia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cinematografia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producţia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muzicală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, radio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televiziune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tipografie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publicaţii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890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0212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Modă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, Design interior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industrial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549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0213 Arte frumoase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i="1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000" i="1">
                          <a:latin typeface="Calibri"/>
                          <a:ea typeface="Calibri"/>
                          <a:cs typeface="Times New Roman"/>
                        </a:rPr>
                        <a:t>Arte frumoase: desen, pictură, sculptură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8391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latin typeface="Times New Roman"/>
                          <a:ea typeface="Calibri"/>
                          <a:cs typeface="Times New Roman"/>
                        </a:rPr>
                        <a:t>0214 Meșteșuguri</a:t>
                      </a:r>
                      <a:r>
                        <a:rPr lang="en-US" sz="2000" i="1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i="1">
                          <a:latin typeface="Calibri"/>
                          <a:ea typeface="Calibri"/>
                          <a:cs typeface="Times New Roman"/>
                        </a:rPr>
                        <a:t>Decoraţiuni; meşteşuguri</a:t>
                      </a:r>
                      <a:endParaRPr lang="en-US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4994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215 Arte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performante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Muzică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i="1" dirty="0">
                          <a:latin typeface="Calibri"/>
                          <a:ea typeface="Calibri"/>
                          <a:cs typeface="Times New Roman"/>
                        </a:rPr>
                        <a:t>Arte performante; muzică, dramă, dans, circ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52400"/>
          <a:ext cx="8839200" cy="6705601"/>
        </p:xfrm>
        <a:graphic>
          <a:graphicData uri="http://schemas.openxmlformats.org/drawingml/2006/table">
            <a:tbl>
              <a:tblPr/>
              <a:tblGrid>
                <a:gridCol w="2946400"/>
                <a:gridCol w="2946400"/>
                <a:gridCol w="2946400"/>
              </a:tblGrid>
              <a:tr h="51018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022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Științe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umaniste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exceptând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limbile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0221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Religie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teologie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5488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0222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Istorie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arheologie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875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0223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Filosofie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etică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7725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023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Limbi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0231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Achiziția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competențe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lingvistice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i="1" dirty="0" err="1">
                          <a:latin typeface="Calibri"/>
                          <a:ea typeface="Calibri"/>
                          <a:cs typeface="Times New Roman"/>
                        </a:rPr>
                        <a:t>Traducere</a:t>
                      </a:r>
                      <a:r>
                        <a:rPr lang="fr-FR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0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fr-FR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000" i="1" dirty="0" err="1">
                          <a:latin typeface="Calibri"/>
                          <a:ea typeface="Calibri"/>
                          <a:cs typeface="Times New Roman"/>
                        </a:rPr>
                        <a:t>interpretariat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Limbi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străine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culturi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;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limbi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vii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sau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‚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moarte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’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literatura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lor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studii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2818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0232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Literatură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lingvistică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i="1" dirty="0" err="1">
                          <a:latin typeface="Calibri"/>
                          <a:ea typeface="Calibri"/>
                          <a:cs typeface="Times New Roman"/>
                        </a:rPr>
                        <a:t>Limbi</a:t>
                      </a:r>
                      <a:r>
                        <a:rPr lang="fr-FR" sz="2000" i="1" dirty="0">
                          <a:latin typeface="Calibri"/>
                          <a:ea typeface="Calibri"/>
                          <a:cs typeface="Times New Roman"/>
                        </a:rPr>
                        <a:t> native: </a:t>
                      </a:r>
                      <a:r>
                        <a:rPr lang="fr-FR" sz="2000" i="1" dirty="0" err="1">
                          <a:latin typeface="Calibri"/>
                          <a:ea typeface="Calibri"/>
                          <a:cs typeface="Times New Roman"/>
                        </a:rPr>
                        <a:t>curente</a:t>
                      </a:r>
                      <a:r>
                        <a:rPr lang="fr-FR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000" i="1" dirty="0" err="1">
                          <a:latin typeface="Calibri"/>
                          <a:ea typeface="Calibri"/>
                          <a:cs typeface="Times New Roman"/>
                        </a:rPr>
                        <a:t>sau</a:t>
                      </a:r>
                      <a:r>
                        <a:rPr lang="fr-FR" sz="2000" i="1" dirty="0">
                          <a:latin typeface="Calibri"/>
                          <a:ea typeface="Calibri"/>
                          <a:cs typeface="Times New Roman"/>
                        </a:rPr>
                        <a:t> materne </a:t>
                      </a:r>
                      <a:r>
                        <a:rPr lang="fr-FR" sz="20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fr-FR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000" i="1" dirty="0" err="1">
                          <a:latin typeface="Calibri"/>
                          <a:ea typeface="Calibri"/>
                          <a:cs typeface="Times New Roman"/>
                        </a:rPr>
                        <a:t>literatura</a:t>
                      </a:r>
                      <a:r>
                        <a:rPr lang="fr-FR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000" i="1" dirty="0" err="1">
                          <a:latin typeface="Calibri"/>
                          <a:ea typeface="Calibri"/>
                          <a:cs typeface="Times New Roman"/>
                        </a:rPr>
                        <a:t>lor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2000" i="1" dirty="0" err="1">
                          <a:latin typeface="Calibri"/>
                          <a:ea typeface="Calibri"/>
                          <a:cs typeface="Times New Roman"/>
                        </a:rPr>
                        <a:t>Literatură</a:t>
                      </a:r>
                      <a:r>
                        <a:rPr lang="fr-FR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2000" i="1" dirty="0" err="1">
                          <a:latin typeface="Calibri"/>
                          <a:ea typeface="Calibri"/>
                          <a:cs typeface="Times New Roman"/>
                        </a:rPr>
                        <a:t>comparată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52401"/>
          <a:ext cx="8839200" cy="6488775"/>
        </p:xfrm>
        <a:graphic>
          <a:graphicData uri="http://schemas.openxmlformats.org/drawingml/2006/table">
            <a:tbl>
              <a:tblPr/>
              <a:tblGrid>
                <a:gridCol w="2362200"/>
                <a:gridCol w="2819400"/>
                <a:gridCol w="3657600"/>
              </a:tblGrid>
              <a:tr h="1390014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03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Științe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sociale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jurnalism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informație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45" marR="55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031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Științe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sociale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comportamentale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45" marR="55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0311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Economie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Economie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istorie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economică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geografie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economic (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excepţie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geografie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fizică</a:t>
                      </a:r>
                      <a:r>
                        <a:rPr lang="en-US" sz="1800" i="1" dirty="0" smtClean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45" marR="55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796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0312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Științe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politice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civice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Ştiinţe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politice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studii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de pace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conflicte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drepturi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umane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45" marR="55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32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0313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Psihologie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45" marR="55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709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0314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Sociologie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studii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 smtClean="0">
                          <a:latin typeface="Times New Roman"/>
                          <a:ea typeface="Calibri"/>
                          <a:cs typeface="Times New Roman"/>
                        </a:rPr>
                        <a:t>culturale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Sociologie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antropologie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excepţie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antropologie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fizică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etnologie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 smtClean="0">
                          <a:latin typeface="Calibri"/>
                          <a:ea typeface="Calibri"/>
                          <a:cs typeface="Times New Roman"/>
                        </a:rPr>
                        <a:t>futurologie</a:t>
                      </a:r>
                      <a:r>
                        <a:rPr lang="en-US" sz="1800" i="1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 smtClean="0">
                          <a:latin typeface="Calibri"/>
                          <a:ea typeface="Calibri"/>
                          <a:cs typeface="Times New Roman"/>
                        </a:rPr>
                        <a:t>demografie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45" marR="55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9058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5845" marR="55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032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Jurnalism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informație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45" marR="55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0321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Jurnalism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reportaje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Jurnalism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Tehnici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documentare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45" marR="55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6316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31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0322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Bibliotecă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studii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informații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arhive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431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Tehnician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bibliotecă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ştiinţă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tehnicieni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în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muzee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similar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Ştiinte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arhivare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845" marR="558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76200"/>
          <a:ext cx="8915400" cy="6760319"/>
        </p:xfrm>
        <a:graphic>
          <a:graphicData uri="http://schemas.openxmlformats.org/drawingml/2006/table">
            <a:tbl>
              <a:tblPr/>
              <a:tblGrid>
                <a:gridCol w="2172661"/>
                <a:gridCol w="2846934"/>
                <a:gridCol w="3895805"/>
              </a:tblGrid>
              <a:tr h="588265"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04 </a:t>
                      </a:r>
                      <a:r>
                        <a:rPr lang="en-US" sz="1700" dirty="0" err="1">
                          <a:latin typeface="Times New Roman"/>
                          <a:ea typeface="Calibri"/>
                          <a:cs typeface="Times New Roman"/>
                        </a:rPr>
                        <a:t>Afaceri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700" dirty="0" err="1">
                          <a:latin typeface="Times New Roman"/>
                          <a:ea typeface="Calibri"/>
                          <a:cs typeface="Times New Roman"/>
                        </a:rPr>
                        <a:t>administrație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7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700" dirty="0" err="1">
                          <a:latin typeface="Times New Roman"/>
                          <a:ea typeface="Calibri"/>
                          <a:cs typeface="Times New Roman"/>
                        </a:rPr>
                        <a:t>drept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6" marR="50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041 </a:t>
                      </a:r>
                      <a:r>
                        <a:rPr lang="en-US" sz="1700" dirty="0" err="1">
                          <a:latin typeface="Times New Roman"/>
                          <a:ea typeface="Calibri"/>
                          <a:cs typeface="Times New Roman"/>
                        </a:rPr>
                        <a:t>Afaceri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7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700" dirty="0" err="1">
                          <a:latin typeface="Times New Roman"/>
                          <a:ea typeface="Calibri"/>
                          <a:cs typeface="Times New Roman"/>
                        </a:rPr>
                        <a:t>administrație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6" marR="50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0411 </a:t>
                      </a:r>
                      <a:r>
                        <a:rPr lang="en-US" sz="1700" dirty="0" err="1">
                          <a:latin typeface="Times New Roman"/>
                          <a:ea typeface="Calibri"/>
                          <a:cs typeface="Times New Roman"/>
                        </a:rPr>
                        <a:t>Contabilitate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7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700" dirty="0" err="1">
                          <a:latin typeface="Times New Roman"/>
                          <a:ea typeface="Calibri"/>
                          <a:cs typeface="Times New Roman"/>
                        </a:rPr>
                        <a:t>taxe</a:t>
                      </a:r>
                      <a:r>
                        <a:rPr lang="en-US" sz="17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700" i="1" dirty="0">
                          <a:latin typeface="Calibri"/>
                          <a:ea typeface="Calibri"/>
                          <a:cs typeface="Times New Roman"/>
                        </a:rPr>
                        <a:t>Contabilitate, audit, conturi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6" marR="50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580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0412 </a:t>
                      </a:r>
                      <a:r>
                        <a:rPr lang="en-US" sz="1700" dirty="0" err="1">
                          <a:latin typeface="Times New Roman"/>
                          <a:ea typeface="Calibri"/>
                          <a:cs typeface="Times New Roman"/>
                        </a:rPr>
                        <a:t>Finanțe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700" dirty="0" err="1">
                          <a:latin typeface="Times New Roman"/>
                          <a:ea typeface="Calibri"/>
                          <a:cs typeface="Times New Roman"/>
                        </a:rPr>
                        <a:t>bănci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7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700" dirty="0" err="1">
                          <a:latin typeface="Times New Roman"/>
                          <a:ea typeface="Calibri"/>
                          <a:cs typeface="Times New Roman"/>
                        </a:rPr>
                        <a:t>asigurări</a:t>
                      </a:r>
                      <a:r>
                        <a:rPr lang="en-US" sz="17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i="1" dirty="0">
                          <a:latin typeface="Calibri"/>
                          <a:ea typeface="Calibri"/>
                          <a:cs typeface="Times New Roman"/>
                        </a:rPr>
                        <a:t>Finanţe, bancare, asigurări, analiza investiţiilor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6" marR="50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44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0413 Management </a:t>
                      </a:r>
                      <a:r>
                        <a:rPr lang="en-US" sz="17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700" dirty="0" err="1">
                          <a:latin typeface="Times New Roman"/>
                          <a:ea typeface="Calibri"/>
                          <a:cs typeface="Times New Roman"/>
                        </a:rPr>
                        <a:t>administrație</a:t>
                      </a:r>
                      <a:r>
                        <a:rPr lang="en-US" sz="17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i="1" dirty="0">
                          <a:latin typeface="Calibri"/>
                          <a:ea typeface="Calibri"/>
                          <a:cs typeface="Times New Roman"/>
                        </a:rPr>
                        <a:t>Management, administraţie publică, administraţie instituţională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6" marR="50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804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0414 Marketing </a:t>
                      </a:r>
                      <a:r>
                        <a:rPr lang="en-US" sz="17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700" dirty="0" err="1" smtClean="0">
                          <a:latin typeface="Times New Roman"/>
                          <a:ea typeface="Calibri"/>
                          <a:cs typeface="Times New Roman"/>
                        </a:rPr>
                        <a:t>publicitate</a:t>
                      </a:r>
                      <a:endParaRPr lang="en-US" sz="17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i="1" dirty="0" smtClean="0">
                          <a:latin typeface="Calibri"/>
                          <a:ea typeface="Calibri"/>
                          <a:cs typeface="Times New Roman"/>
                        </a:rPr>
                        <a:t>Marketing</a:t>
                      </a:r>
                      <a:r>
                        <a:rPr lang="en-US" sz="17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700" i="1" dirty="0" err="1">
                          <a:latin typeface="Calibri"/>
                          <a:ea typeface="Calibri"/>
                          <a:cs typeface="Times New Roman"/>
                        </a:rPr>
                        <a:t>relaţii</a:t>
                      </a:r>
                      <a:r>
                        <a:rPr lang="en-US" sz="17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700" i="1" dirty="0" err="1" smtClean="0">
                          <a:latin typeface="Calibri"/>
                          <a:ea typeface="Calibri"/>
                          <a:cs typeface="Times New Roman"/>
                        </a:rPr>
                        <a:t>publice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6" marR="50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477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0415 Secretariat </a:t>
                      </a:r>
                      <a:r>
                        <a:rPr lang="en-US" sz="17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 office</a:t>
                      </a:r>
                      <a:r>
                        <a:rPr lang="en-US" sz="17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700" i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i="1" dirty="0" smtClean="0">
                          <a:latin typeface="Calibri"/>
                          <a:ea typeface="Calibri"/>
                          <a:cs typeface="Times New Roman"/>
                        </a:rPr>
                        <a:t>Munca </a:t>
                      </a:r>
                      <a:r>
                        <a:rPr lang="pt-BR" sz="1700" i="1" dirty="0">
                          <a:latin typeface="Calibri"/>
                          <a:ea typeface="Calibri"/>
                          <a:cs typeface="Times New Roman"/>
                        </a:rPr>
                        <a:t>de secretariat şi de birou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6" marR="50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861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0416 </a:t>
                      </a:r>
                      <a:r>
                        <a:rPr lang="en-US" sz="1700" dirty="0" err="1">
                          <a:latin typeface="Times New Roman"/>
                          <a:ea typeface="Calibri"/>
                          <a:cs typeface="Times New Roman"/>
                        </a:rPr>
                        <a:t>Vânzările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 cu </a:t>
                      </a:r>
                      <a:r>
                        <a:rPr lang="en-US" sz="1700" dirty="0" err="1">
                          <a:latin typeface="Times New Roman"/>
                          <a:ea typeface="Calibri"/>
                          <a:cs typeface="Times New Roman"/>
                        </a:rPr>
                        <a:t>ridicata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7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 cu </a:t>
                      </a:r>
                      <a:r>
                        <a:rPr lang="en-US" sz="1700" dirty="0" err="1">
                          <a:latin typeface="Times New Roman"/>
                          <a:ea typeface="Calibri"/>
                          <a:cs typeface="Times New Roman"/>
                        </a:rPr>
                        <a:t>amănuntul</a:t>
                      </a:r>
                      <a:r>
                        <a:rPr lang="en-US" sz="17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i="1" dirty="0" err="1">
                          <a:latin typeface="Calibri"/>
                          <a:ea typeface="Calibri"/>
                          <a:cs typeface="Times New Roman"/>
                        </a:rPr>
                        <a:t>Comerţ</a:t>
                      </a:r>
                      <a:r>
                        <a:rPr lang="en-US" sz="1700" i="1" dirty="0">
                          <a:latin typeface="Calibri"/>
                          <a:ea typeface="Calibri"/>
                          <a:cs typeface="Times New Roman"/>
                        </a:rPr>
                        <a:t> cu </a:t>
                      </a:r>
                      <a:r>
                        <a:rPr lang="en-US" sz="1700" i="1" dirty="0" err="1">
                          <a:latin typeface="Calibri"/>
                          <a:ea typeface="Calibri"/>
                          <a:cs typeface="Times New Roman"/>
                        </a:rPr>
                        <a:t>amănuntul</a:t>
                      </a:r>
                      <a:r>
                        <a:rPr lang="en-US" sz="17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700" i="1" dirty="0" err="1" smtClean="0">
                          <a:latin typeface="Calibri"/>
                          <a:ea typeface="Calibri"/>
                          <a:cs typeface="Times New Roman"/>
                        </a:rPr>
                        <a:t>vânzări</a:t>
                      </a:r>
                      <a:r>
                        <a:rPr lang="en-US" sz="1700" i="1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700" i="1" dirty="0" err="1" smtClean="0">
                          <a:latin typeface="Calibri"/>
                          <a:ea typeface="Calibri"/>
                          <a:cs typeface="Times New Roman"/>
                        </a:rPr>
                        <a:t>tranzacţii</a:t>
                      </a:r>
                      <a:r>
                        <a:rPr lang="en-US" sz="1700" i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700" i="1" dirty="0" err="1" smtClean="0">
                          <a:latin typeface="Calibri"/>
                          <a:ea typeface="Calibri"/>
                          <a:cs typeface="Times New Roman"/>
                        </a:rPr>
                        <a:t>imobiliare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6" marR="50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070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0417 </a:t>
                      </a:r>
                      <a:r>
                        <a:rPr lang="en-US" sz="1700" dirty="0" err="1">
                          <a:latin typeface="Times New Roman"/>
                          <a:ea typeface="Calibri"/>
                          <a:cs typeface="Times New Roman"/>
                        </a:rPr>
                        <a:t>Competențe</a:t>
                      </a: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700" dirty="0" err="1">
                          <a:latin typeface="Times New Roman"/>
                          <a:ea typeface="Calibri"/>
                          <a:cs typeface="Times New Roman"/>
                        </a:rPr>
                        <a:t>muncă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i="1" dirty="0">
                          <a:latin typeface="Calibri"/>
                          <a:ea typeface="Calibri"/>
                          <a:cs typeface="Times New Roman"/>
                        </a:rPr>
                        <a:t>Administraţie de personal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6" marR="50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37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0316" marR="50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042 </a:t>
                      </a:r>
                      <a:r>
                        <a:rPr lang="en-US" sz="1700" dirty="0" err="1">
                          <a:latin typeface="Times New Roman"/>
                          <a:ea typeface="Calibri"/>
                          <a:cs typeface="Times New Roman"/>
                        </a:rPr>
                        <a:t>Drept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6" marR="50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700" dirty="0">
                          <a:latin typeface="Times New Roman"/>
                          <a:ea typeface="Calibri"/>
                          <a:cs typeface="Times New Roman"/>
                        </a:rPr>
                        <a:t>0421 </a:t>
                      </a:r>
                      <a:r>
                        <a:rPr lang="en-US" sz="1700" dirty="0" err="1">
                          <a:latin typeface="Times New Roman"/>
                          <a:ea typeface="Calibri"/>
                          <a:cs typeface="Times New Roman"/>
                        </a:rPr>
                        <a:t>Drept</a:t>
                      </a:r>
                      <a:r>
                        <a:rPr lang="en-US" sz="17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i="1" dirty="0">
                          <a:latin typeface="Calibri"/>
                          <a:ea typeface="Calibri"/>
                          <a:cs typeface="Times New Roman"/>
                        </a:rPr>
                        <a:t>Magistraţi locali, notari, drept (general, internaţional, muncă, maritim etc.), jurisprudenţă, istoria dreptului</a:t>
                      </a:r>
                      <a:endParaRPr lang="en-US" sz="1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316" marR="503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76200"/>
          <a:ext cx="8915400" cy="6639790"/>
        </p:xfrm>
        <a:graphic>
          <a:graphicData uri="http://schemas.openxmlformats.org/drawingml/2006/table">
            <a:tbl>
              <a:tblPr/>
              <a:tblGrid>
                <a:gridCol w="2971164"/>
                <a:gridCol w="2972118"/>
                <a:gridCol w="2972118"/>
              </a:tblGrid>
              <a:tr h="3555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05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Științe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naturale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matematică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statistică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051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Biologie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științe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conex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0511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Biologie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i="1" dirty="0">
                          <a:latin typeface="Calibri"/>
                          <a:ea typeface="Calibri"/>
                          <a:cs typeface="Times New Roman"/>
                        </a:rPr>
                        <a:t>Biologie, botanică, zoologie, entomologie, ornitologie, alte ştiinţe similare, exclusiv ştiinte clinice şi veterinare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0512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Biochimie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i="1" dirty="0">
                          <a:latin typeface="Calibri"/>
                          <a:ea typeface="Calibri"/>
                          <a:cs typeface="Times New Roman"/>
                        </a:rPr>
                        <a:t>Bacteriologie, toxicologie, microbiologie, genetică, biochimie, biofizică,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73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052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Mediu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0521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Științele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mediului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Conservare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, control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protecţia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mediului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, control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poluare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apă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mediu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0522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Mediu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natural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sălbaticie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Parcuri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naturale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viața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în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sălbăticie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76200"/>
          <a:ext cx="8915400" cy="6731063"/>
        </p:xfrm>
        <a:graphic>
          <a:graphicData uri="http://schemas.openxmlformats.org/drawingml/2006/table">
            <a:tbl>
              <a:tblPr/>
              <a:tblGrid>
                <a:gridCol w="2362200"/>
                <a:gridCol w="2514600"/>
                <a:gridCol w="4038600"/>
              </a:tblGrid>
              <a:tr h="4218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624" marR="63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053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Științe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fizice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24" marR="63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0531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Chimie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i="1" dirty="0">
                          <a:latin typeface="Calibri"/>
                          <a:ea typeface="Calibri"/>
                          <a:cs typeface="Times New Roman"/>
                        </a:rPr>
                        <a:t>Chimie, alte subiecte similare,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0532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Științele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Pământului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000" i="1" dirty="0">
                          <a:latin typeface="Calibri"/>
                          <a:ea typeface="Calibri"/>
                          <a:cs typeface="Times New Roman"/>
                        </a:rPr>
                        <a:t>Astronomie şi ştiinţele spaţiului, geologie, mineralogie, meteorologie şi alte ştiinte atmosferice inclusiv cercetarea climatică, ştiinte marine, vulcanologie, paleoecologie şi alte geoştiinte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0533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Fizică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000" i="1" dirty="0">
                          <a:latin typeface="Calibri"/>
                          <a:ea typeface="Calibri"/>
                          <a:cs typeface="Times New Roman"/>
                        </a:rPr>
                        <a:t>Fizica, geofizică, antropologie fizică, geografie fizică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24" marR="63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4110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624" marR="63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054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Matematică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statistică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24" marR="63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0541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Matematică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Matematică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cercetarea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operaţiilor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analiza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numerică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ştiinţa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actuarialelor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0542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Statistică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Statistica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alte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domenii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similare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624" marR="6362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89" descr="Pilonii FP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6050"/>
            <a:ext cx="7210426" cy="6559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52400"/>
          <a:ext cx="8762999" cy="6477000"/>
        </p:xfrm>
        <a:graphic>
          <a:graphicData uri="http://schemas.openxmlformats.org/drawingml/2006/table">
            <a:tbl>
              <a:tblPr/>
              <a:tblGrid>
                <a:gridCol w="2920375"/>
                <a:gridCol w="2921312"/>
                <a:gridCol w="2921312"/>
              </a:tblGrid>
              <a:tr h="6477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06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Tehnologia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informației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comunicației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061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Tehnologia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informației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comunicației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0611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Utilizarea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calculatorului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Ştiinţe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de calculator,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proiectarea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sistemului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programarea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calculatorului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0612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Baze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de date, design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administrare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rețea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Procesarea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datelor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reţele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0613  </a:t>
                      </a:r>
                      <a:r>
                        <a:rPr lang="en-US" sz="2000" dirty="0" err="1" smtClean="0">
                          <a:latin typeface="Times New Roman"/>
                          <a:ea typeface="Calibri"/>
                          <a:cs typeface="Times New Roman"/>
                        </a:rPr>
                        <a:t>Dezvoltarea</a:t>
                      </a:r>
                      <a:r>
                        <a:rPr lang="en-US" sz="20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analizarea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software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20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latin typeface="Times New Roman"/>
                          <a:ea typeface="Calibri"/>
                          <a:cs typeface="Times New Roman"/>
                        </a:rPr>
                        <a:t>aplicații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2000" i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i="1" dirty="0" err="1" smtClean="0">
                          <a:latin typeface="Calibri"/>
                          <a:ea typeface="Calibri"/>
                          <a:cs typeface="Times New Roman"/>
                        </a:rPr>
                        <a:t>Sisteme</a:t>
                      </a:r>
                      <a:r>
                        <a:rPr lang="en-US" sz="2000" i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de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operare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numai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elaborarea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softului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elaborarea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hardului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trebuie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clasificată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la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domenii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i="1" dirty="0" err="1">
                          <a:latin typeface="Calibri"/>
                          <a:ea typeface="Calibri"/>
                          <a:cs typeface="Times New Roman"/>
                        </a:rPr>
                        <a:t>inginereşti</a:t>
                      </a:r>
                      <a:r>
                        <a:rPr lang="en-US" sz="2000" i="1" dirty="0">
                          <a:latin typeface="Calibri"/>
                          <a:ea typeface="Calibri"/>
                          <a:cs typeface="Times New Roman"/>
                        </a:rPr>
                        <a:t>).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76200"/>
          <a:ext cx="8915400" cy="6411136"/>
        </p:xfrm>
        <a:graphic>
          <a:graphicData uri="http://schemas.openxmlformats.org/drawingml/2006/table">
            <a:tbl>
              <a:tblPr/>
              <a:tblGrid>
                <a:gridCol w="1981200"/>
                <a:gridCol w="2971800"/>
                <a:gridCol w="3962400"/>
              </a:tblGrid>
              <a:tr h="2209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07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Inginerie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producție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construcții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7" marR="46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071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Inginerie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ştiinţe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inginerești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Proiecte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inginereşti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mecanică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lucru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cu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metale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electricitate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electronică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telecomunicaţii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energie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inginerie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chimică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întreţinerea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vehiculelor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 smtClean="0">
                          <a:latin typeface="Calibri"/>
                          <a:ea typeface="Calibri"/>
                          <a:cs typeface="Times New Roman"/>
                        </a:rPr>
                        <a:t>topografie</a:t>
                      </a:r>
                      <a:r>
                        <a:rPr lang="en-US" sz="1800" i="1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smtClean="0">
                          <a:latin typeface="Calibri"/>
                          <a:ea typeface="Calibri"/>
                          <a:cs typeface="Times New Roman"/>
                        </a:rPr>
                        <a:t>optometrie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7" marR="46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0711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Inginerie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chimică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procese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0712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Tehnologia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protecției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mediului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0713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Electricitate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energie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0714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Electronică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automatică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0715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Mecanică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0716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Motoare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vehicule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, nave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avioane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7" marR="46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785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327" marR="46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072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Producție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procesare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7" marR="46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0721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Procesarea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alimentelor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băuturilor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0722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Materiale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sticlă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hârtie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, plastic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lemn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0723 Textile (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îmbrăcăminte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încălțăminte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pielărie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0724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Minerit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extracție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7" marR="46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5806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327" marR="46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073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Arhitectură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construcție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7" marR="46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0731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Arhitectură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planificare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teritorială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Arhitectură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urbanism,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arhitectură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structurală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arhitectură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peisagistică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planificarea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comunitară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cartografie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7" marR="46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68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6327" marR="46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0732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Clădiri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inginerie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civilă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327" marR="463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76200"/>
          <a:ext cx="8915400" cy="6629401"/>
        </p:xfrm>
        <a:graphic>
          <a:graphicData uri="http://schemas.openxmlformats.org/drawingml/2006/table">
            <a:tbl>
              <a:tblPr/>
              <a:tblGrid>
                <a:gridCol w="2971800"/>
                <a:gridCol w="2971800"/>
                <a:gridCol w="2971800"/>
              </a:tblGrid>
              <a:tr h="1880884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08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Agricultură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silvicultură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piscicultură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veterinar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081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Agricultură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0811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Culturi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animale</a:t>
                      </a: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producție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Agricultura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producţia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vegetală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animală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agronomie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creşterea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animalelor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625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0812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Horticultură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Horticultura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grădinărit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117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082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Silvicultură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0821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Silvicultură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Industria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forestieră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tehnici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produse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forestiere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parcuri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naturale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viaţa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în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sălbăticie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87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083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Piscicultură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0831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Piscicultură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Pescuit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ştiinţa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pescuitului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tehnologie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871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084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Veterinar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dirty="0">
                          <a:latin typeface="Times New Roman"/>
                          <a:ea typeface="Calibri"/>
                          <a:cs typeface="Times New Roman"/>
                        </a:rPr>
                        <a:t>0841 </a:t>
                      </a:r>
                      <a:r>
                        <a:rPr lang="en-US" sz="1800" dirty="0" err="1">
                          <a:latin typeface="Times New Roman"/>
                          <a:ea typeface="Calibri"/>
                          <a:cs typeface="Times New Roman"/>
                        </a:rPr>
                        <a:t>Veterinar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Medicina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veterinară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asistenţa</a:t>
                      </a:r>
                      <a:r>
                        <a:rPr lang="en-US" sz="18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i="1" dirty="0" err="1">
                          <a:latin typeface="Calibri"/>
                          <a:ea typeface="Calibri"/>
                          <a:cs typeface="Times New Roman"/>
                        </a:rPr>
                        <a:t>veterinară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1249" y="152400"/>
          <a:ext cx="8910351" cy="6587450"/>
        </p:xfrm>
        <a:graphic>
          <a:graphicData uri="http://schemas.openxmlformats.org/drawingml/2006/table">
            <a:tbl>
              <a:tblPr/>
              <a:tblGrid>
                <a:gridCol w="1595151"/>
                <a:gridCol w="1828800"/>
                <a:gridCol w="5486400"/>
              </a:tblGrid>
              <a:tr h="747896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09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Sănătate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asistență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socială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05" marR="32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091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Sănătate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05" marR="32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0911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Stomatologie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Servicii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dentare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asistenţă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dentară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igienă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dentară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tehnician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dentar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laborator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odontologie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05" marR="32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219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0912 </a:t>
                      </a:r>
                      <a:r>
                        <a:rPr lang="en-US" sz="1500" dirty="0" err="1" smtClean="0">
                          <a:latin typeface="Times New Roman"/>
                          <a:ea typeface="Calibri"/>
                          <a:cs typeface="Times New Roman"/>
                        </a:rPr>
                        <a:t>Medicină</a:t>
                      </a:r>
                      <a:r>
                        <a:rPr lang="en-US" sz="1500" dirty="0" smtClean="0">
                          <a:latin typeface="Times New Roman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500" dirty="0" smtClean="0">
                          <a:latin typeface="Times New Roman"/>
                          <a:ea typeface="Calibri"/>
                          <a:cs typeface="Times New Roman"/>
                        </a:rPr>
                      </a:br>
                      <a:r>
                        <a:rPr lang="en-US" sz="1500" i="1" dirty="0" err="1" smtClean="0">
                          <a:latin typeface="Calibri"/>
                          <a:ea typeface="Calibri"/>
                          <a:cs typeface="Times New Roman"/>
                        </a:rPr>
                        <a:t>Medicină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anatomie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epidemiologie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citologie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fiziologie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imunologie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imunohematologie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patologie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anesteziologie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pediatrie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obstetrică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ginecologie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medicină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internă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chirurgie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neurologie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psihiatrie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radiologie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oftalmologie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05" marR="32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390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05" marR="32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0913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Asistente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medicale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moașe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l-NL" sz="1500" i="1" dirty="0">
                          <a:latin typeface="Calibri"/>
                          <a:ea typeface="Calibri"/>
                          <a:cs typeface="Times New Roman"/>
                        </a:rPr>
                        <a:t>Îngrijire: îngrijire de bază, moşit.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05" marR="32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33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0914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Diagnoza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medicală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tehnologia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tratamentului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smtClean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500" i="1" dirty="0" smtClean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500" i="1" dirty="0" err="1" smtClean="0">
                          <a:latin typeface="Calibri"/>
                          <a:ea typeface="Calibri"/>
                          <a:cs typeface="Times New Roman"/>
                        </a:rPr>
                        <a:t>Servicii</a:t>
                      </a:r>
                      <a:r>
                        <a:rPr lang="en-US" sz="1500" i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medicale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servicii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publice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sănătate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igienă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0915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Terapie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reabilitare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smtClean="0"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1500" i="1" dirty="0" smtClean="0">
                          <a:latin typeface="Calibri"/>
                          <a:ea typeface="Calibri"/>
                          <a:cs typeface="Times New Roman"/>
                        </a:rPr>
                      </a:br>
                      <a:r>
                        <a:rPr lang="en-US" sz="1500" i="1" dirty="0" err="1" smtClean="0">
                          <a:latin typeface="Calibri"/>
                          <a:ea typeface="Calibri"/>
                          <a:cs typeface="Times New Roman"/>
                        </a:rPr>
                        <a:t>Terapeutică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reabilitare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 smtClean="0">
                          <a:latin typeface="Calibri"/>
                          <a:ea typeface="Calibri"/>
                          <a:cs typeface="Times New Roman"/>
                        </a:rPr>
                        <a:t>prostetică</a:t>
                      </a:r>
                      <a:r>
                        <a:rPr lang="en-US" sz="1500" i="1" dirty="0" smtClean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nutriţie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0916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Farmacie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Farmacie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farmacologie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0917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Medicina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terapia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tradițională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complementară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05" marR="32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1019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2505" marR="32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092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Asistență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socială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05" marR="32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0921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Îngrijirea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persoanelor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vârstnice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celor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cu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dizabilități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Îngrijire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socială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îngrijire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persoane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cu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dizabilităţi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servicii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pentru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tineret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servicii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gerontologice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0922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Îngrijirea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copiilor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05" marR="32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49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0923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Consiliere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socială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Munca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socială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consiliere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viața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sănătoasă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neclasificate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în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altă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parte.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505" marR="325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" y="76200"/>
          <a:ext cx="8915401" cy="6500724"/>
        </p:xfrm>
        <a:graphic>
          <a:graphicData uri="http://schemas.openxmlformats.org/drawingml/2006/table">
            <a:tbl>
              <a:tblPr/>
              <a:tblGrid>
                <a:gridCol w="1600200"/>
                <a:gridCol w="2667000"/>
                <a:gridCol w="4648201"/>
              </a:tblGrid>
              <a:tr h="2704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Servicii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73" marR="38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101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Furnizare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servicii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personalizate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73" marR="38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1011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Servicii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domestice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Servicii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personale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curăţătorie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spălătorie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uscătorie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1012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Servicii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înfrumusețare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Servicii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cosmetice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coafor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tratamente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pentru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frumuseţe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1013 Hotel, restaurant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catering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Hoteluri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alimentaţie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publică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1014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Sporturi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odihnă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1015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Călătorii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turism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timp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liber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73" marR="38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27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73" marR="38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102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Igienă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servicii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sănătate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la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locul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muncă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73" marR="38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1021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Salubritate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comunitară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1022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Siguranța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sănătatea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la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locul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muncă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Protecţia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muncii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73" marR="38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778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73" marR="38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103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Servicii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securitate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73" marR="38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1031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Armată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apărare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Securitatea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civilă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.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Militari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1032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Protecția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persoanelor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și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proprietății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Protecţia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proprietăţii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persoanelor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: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activitatea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poliţiei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încălcarea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legii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criminologie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protecţia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contra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focului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şi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lupta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cu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focul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73" marR="38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23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5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8273" marR="38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104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Servicii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de transport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73" marR="38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1041 </a:t>
                      </a:r>
                      <a:r>
                        <a:rPr lang="en-US" sz="1500" dirty="0" err="1">
                          <a:latin typeface="Times New Roman"/>
                          <a:ea typeface="Calibri"/>
                          <a:cs typeface="Times New Roman"/>
                        </a:rPr>
                        <a:t>Servicii</a:t>
                      </a:r>
                      <a:r>
                        <a:rPr lang="en-US" sz="1500" dirty="0">
                          <a:latin typeface="Times New Roman"/>
                          <a:ea typeface="Calibri"/>
                          <a:cs typeface="Times New Roman"/>
                        </a:rPr>
                        <a:t> de transport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en-US" sz="1500" i="1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i="1" dirty="0" err="1" smtClean="0">
                          <a:latin typeface="Calibri"/>
                          <a:ea typeface="Calibri"/>
                          <a:cs typeface="Times New Roman"/>
                        </a:rPr>
                        <a:t>Marinărie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ofiţer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de vapor,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ştiinţa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nautică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echipaj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aerian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control de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trafic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aerian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operaţiuni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pe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cale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ferată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operaţiuni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de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autovehicule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rutiere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servicii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500" i="1" dirty="0" err="1">
                          <a:latin typeface="Calibri"/>
                          <a:ea typeface="Calibri"/>
                          <a:cs typeface="Times New Roman"/>
                        </a:rPr>
                        <a:t>poştale</a:t>
                      </a:r>
                      <a:r>
                        <a:rPr lang="en-US" sz="1500" i="1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  <a:endParaRPr lang="en-US" sz="15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73" marR="382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48488" y="2353186"/>
            <a:ext cx="5090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Vă </a:t>
            </a:r>
            <a:r>
              <a:rPr lang="ro-RO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</a:t>
            </a:r>
            <a:r>
              <a:rPr lang="ro-RO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ulțumesc!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9893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14400" y="5486400"/>
            <a:ext cx="6858000" cy="1323439"/>
          </a:xfrm>
          <a:prstGeom prst="rect">
            <a:avLst/>
          </a:prstGeom>
          <a:solidFill>
            <a:srgbClr val="ABCAD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o-RO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ESCO – SNCD</a:t>
            </a:r>
          </a:p>
          <a:p>
            <a:pPr algn="ctr"/>
            <a:r>
              <a:rPr lang="ro-RO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ISCO – COR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" name="Group 19"/>
          <p:cNvGrpSpPr/>
          <p:nvPr/>
        </p:nvGrpSpPr>
        <p:grpSpPr>
          <a:xfrm>
            <a:off x="914400" y="914400"/>
            <a:ext cx="6858000" cy="4572000"/>
            <a:chOff x="1143000" y="914400"/>
            <a:chExt cx="6629400" cy="4572000"/>
          </a:xfrm>
        </p:grpSpPr>
        <p:sp>
          <p:nvSpPr>
            <p:cNvPr id="11" name="Isosceles Triangle 10"/>
            <p:cNvSpPr/>
            <p:nvPr/>
          </p:nvSpPr>
          <p:spPr>
            <a:xfrm>
              <a:off x="1143000" y="914400"/>
              <a:ext cx="6629400" cy="4572000"/>
            </a:xfrm>
            <a:prstGeom prst="triangle">
              <a:avLst/>
            </a:prstGeom>
            <a:solidFill>
              <a:srgbClr val="666A9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1524000" y="914400"/>
              <a:ext cx="5867400" cy="4038600"/>
            </a:xfrm>
            <a:prstGeom prst="triangle">
              <a:avLst/>
            </a:prstGeom>
            <a:solidFill>
              <a:srgbClr val="B5B5B5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1981200" y="914400"/>
              <a:ext cx="4953000" cy="3429000"/>
            </a:xfrm>
            <a:prstGeom prst="triangle">
              <a:avLst/>
            </a:prstGeom>
            <a:solidFill>
              <a:srgbClr val="E4C5E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438400" y="914400"/>
              <a:ext cx="4038600" cy="2819400"/>
            </a:xfrm>
            <a:prstGeom prst="triangle">
              <a:avLst/>
            </a:prstGeom>
            <a:solidFill>
              <a:srgbClr val="9ED573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2895600" y="914400"/>
              <a:ext cx="3124200" cy="2133600"/>
            </a:xfrm>
            <a:prstGeom prst="triangle">
              <a:avLst/>
            </a:prstGeom>
            <a:solidFill>
              <a:srgbClr val="F1CBB8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3352800" y="914400"/>
              <a:ext cx="2209800" cy="1524000"/>
            </a:xfrm>
            <a:prstGeom prst="triangle">
              <a:avLst/>
            </a:prstGeom>
            <a:solidFill>
              <a:srgbClr val="DEDFE5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048000" y="1905000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Aprobare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24200" y="2438400"/>
              <a:ext cx="2590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Validare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24200" y="3048000"/>
              <a:ext cx="2590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Avizatori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24200" y="3657600"/>
              <a:ext cx="2590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Verificatori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48000" y="4343400"/>
              <a:ext cx="2590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</a:t>
              </a:r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ni</a:t>
              </a:r>
              <a:r>
                <a:rPr lang="ro-RO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ț</a:t>
              </a:r>
              <a:r>
                <a:rPr lang="en-US" sz="3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iatori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00" y="4876800"/>
              <a:ext cx="2590800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3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Angajatori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1143000" y="914400"/>
              <a:ext cx="6629400" cy="4572000"/>
            </a:xfrm>
            <a:prstGeom prst="triangle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3" name="Straight Connector 22"/>
          <p:cNvCxnSpPr/>
          <p:nvPr/>
        </p:nvCxnSpPr>
        <p:spPr>
          <a:xfrm>
            <a:off x="228600" y="6172200"/>
            <a:ext cx="86106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/>
                <a:cs typeface="Times New Roman"/>
              </a:rPr>
              <a:t>Pași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în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dezoltarea</a:t>
            </a:r>
            <a:r>
              <a:rPr lang="en-US" sz="2800" b="1" dirty="0" smtClean="0">
                <a:latin typeface="Times New Roman"/>
                <a:cs typeface="Times New Roman"/>
              </a:rPr>
              <a:t> SO</a:t>
            </a:r>
            <a:endParaRPr lang="en-US" sz="28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-7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Procesul calității în EFPCA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/>
              <a:cs typeface="Times New Roman"/>
            </a:endParaRPr>
          </a:p>
        </p:txBody>
      </p:sp>
      <p:grpSp>
        <p:nvGrpSpPr>
          <p:cNvPr id="2" name="Group 52"/>
          <p:cNvGrpSpPr/>
          <p:nvPr/>
        </p:nvGrpSpPr>
        <p:grpSpPr>
          <a:xfrm>
            <a:off x="1752600" y="3591581"/>
            <a:ext cx="5638800" cy="3342618"/>
            <a:chOff x="1600200" y="3429000"/>
            <a:chExt cx="5638800" cy="3342620"/>
          </a:xfrm>
        </p:grpSpPr>
        <p:sp>
          <p:nvSpPr>
            <p:cNvPr id="11" name="Isosceles Triangle 10"/>
            <p:cNvSpPr/>
            <p:nvPr/>
          </p:nvSpPr>
          <p:spPr>
            <a:xfrm>
              <a:off x="1600200" y="3429000"/>
              <a:ext cx="5638800" cy="3280441"/>
            </a:xfrm>
            <a:prstGeom prst="triangle">
              <a:avLst/>
            </a:prstGeom>
            <a:solidFill>
              <a:srgbClr val="7980A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6" name="Isosceles Triangle 15"/>
            <p:cNvSpPr/>
            <p:nvPr/>
          </p:nvSpPr>
          <p:spPr>
            <a:xfrm>
              <a:off x="1924269" y="3429000"/>
              <a:ext cx="4990662" cy="2897723"/>
            </a:xfrm>
            <a:prstGeom prst="triangle">
              <a:avLst/>
            </a:prstGeom>
            <a:solidFill>
              <a:srgbClr val="C2C2C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2313152" y="3429000"/>
              <a:ext cx="4212897" cy="2460330"/>
            </a:xfrm>
            <a:prstGeom prst="triangle">
              <a:avLst/>
            </a:prstGeom>
            <a:solidFill>
              <a:srgbClr val="EBD1E5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>
              <a:off x="2702034" y="3429000"/>
              <a:ext cx="3435131" cy="2022938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3090917" y="3429000"/>
              <a:ext cx="2657366" cy="1530872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>
              <a:off x="3479800" y="3429000"/>
              <a:ext cx="1879600" cy="1093480"/>
            </a:xfrm>
            <a:prstGeom prst="triangle">
              <a:avLst/>
            </a:prstGeom>
            <a:solidFill>
              <a:srgbClr val="E4E5EA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276600" y="4048780"/>
              <a:ext cx="2203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/>
                  <a:cs typeface="Times New Roman"/>
                </a:rPr>
                <a:t>Furnizori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85359" y="4495800"/>
              <a:ext cx="2203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/>
                  <a:cs typeface="Times New Roman"/>
                </a:rPr>
                <a:t>SO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85359" y="4959872"/>
              <a:ext cx="2203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/>
                  <a:cs typeface="Times New Roman"/>
                </a:rPr>
                <a:t>ANC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90800" y="5397264"/>
              <a:ext cx="3733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/>
                  <a:cs typeface="Times New Roman"/>
                </a:rPr>
                <a:t>Comitete Sectoriale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82731" y="5801380"/>
              <a:ext cx="2203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/>
                  <a:cs typeface="Times New Roman"/>
                </a:rPr>
                <a:t>Angajatori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600200" y="6248400"/>
              <a:ext cx="5638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/>
                  <a:cs typeface="Times New Roman"/>
                </a:rPr>
                <a:t>Cerințe ale pieței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50" name="Isosceles Triangle 49"/>
            <p:cNvSpPr/>
            <p:nvPr/>
          </p:nvSpPr>
          <p:spPr>
            <a:xfrm>
              <a:off x="3810000" y="3429000"/>
              <a:ext cx="1219200" cy="6858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1600200" y="3429000"/>
              <a:ext cx="5638800" cy="3280441"/>
            </a:xfrm>
            <a:prstGeom prst="triangle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962400" y="3657600"/>
              <a:ext cx="9143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/>
                  <a:cs typeface="Times New Roman"/>
                </a:rPr>
                <a:t>QA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3" name="Group 69"/>
          <p:cNvGrpSpPr/>
          <p:nvPr/>
        </p:nvGrpSpPr>
        <p:grpSpPr>
          <a:xfrm>
            <a:off x="1752599" y="381000"/>
            <a:ext cx="5638801" cy="3210580"/>
            <a:chOff x="1600200" y="76201"/>
            <a:chExt cx="5638800" cy="3342620"/>
          </a:xfrm>
        </p:grpSpPr>
        <p:sp>
          <p:nvSpPr>
            <p:cNvPr id="55" name="Isosceles Triangle 54"/>
            <p:cNvSpPr/>
            <p:nvPr/>
          </p:nvSpPr>
          <p:spPr>
            <a:xfrm rot="10800000">
              <a:off x="1600200" y="138380"/>
              <a:ext cx="5638800" cy="3280441"/>
            </a:xfrm>
            <a:prstGeom prst="triangle">
              <a:avLst/>
            </a:prstGeom>
            <a:solidFill>
              <a:srgbClr val="666A9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56" name="Isosceles Triangle 55"/>
            <p:cNvSpPr/>
            <p:nvPr/>
          </p:nvSpPr>
          <p:spPr>
            <a:xfrm rot="10800000">
              <a:off x="1924269" y="521098"/>
              <a:ext cx="4990662" cy="2897723"/>
            </a:xfrm>
            <a:prstGeom prst="triangle">
              <a:avLst/>
            </a:prstGeom>
            <a:solidFill>
              <a:srgbClr val="B5B5B5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57" name="Isosceles Triangle 56"/>
            <p:cNvSpPr/>
            <p:nvPr/>
          </p:nvSpPr>
          <p:spPr>
            <a:xfrm rot="10800000">
              <a:off x="2313151" y="958491"/>
              <a:ext cx="4212897" cy="2460330"/>
            </a:xfrm>
            <a:prstGeom prst="triangle">
              <a:avLst/>
            </a:prstGeom>
            <a:solidFill>
              <a:srgbClr val="E4C5E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58" name="Isosceles Triangle 57"/>
            <p:cNvSpPr/>
            <p:nvPr/>
          </p:nvSpPr>
          <p:spPr>
            <a:xfrm rot="10800000">
              <a:off x="2702035" y="1395883"/>
              <a:ext cx="3435131" cy="2022938"/>
            </a:xfrm>
            <a:prstGeom prst="triangle">
              <a:avLst/>
            </a:prstGeom>
            <a:solidFill>
              <a:srgbClr val="92D050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59" name="Isosceles Triangle 58"/>
            <p:cNvSpPr/>
            <p:nvPr/>
          </p:nvSpPr>
          <p:spPr>
            <a:xfrm rot="10800000">
              <a:off x="3090917" y="1887949"/>
              <a:ext cx="2657366" cy="1530872"/>
            </a:xfrm>
            <a:prstGeom prst="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60" name="Isosceles Triangle 59"/>
            <p:cNvSpPr/>
            <p:nvPr/>
          </p:nvSpPr>
          <p:spPr>
            <a:xfrm rot="10800000">
              <a:off x="3479800" y="2325341"/>
              <a:ext cx="1879600" cy="1093480"/>
            </a:xfrm>
            <a:prstGeom prst="triangle">
              <a:avLst/>
            </a:prstGeom>
            <a:solidFill>
              <a:srgbClr val="DEDFE5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DEDFE5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3276601" y="2238851"/>
              <a:ext cx="2203669" cy="544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/>
                  <a:cs typeface="Times New Roman"/>
                </a:rPr>
                <a:t>Formare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090918" y="1828801"/>
              <a:ext cx="2657366" cy="512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600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Autoevaluare</a:t>
              </a:r>
              <a:endParaRPr lang="en-US" sz="2600" b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350172" y="1364729"/>
              <a:ext cx="2203669" cy="544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/>
                  <a:cs typeface="Times New Roman"/>
                </a:rPr>
                <a:t>Evaluare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514601" y="927337"/>
              <a:ext cx="3733799" cy="9933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/>
                  <a:cs typeface="Times New Roman"/>
                </a:rPr>
                <a:t>Recunoaștere</a:t>
              </a:r>
              <a:endPara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endParaRPr>
            </a:p>
            <a:p>
              <a:pPr algn="ctr"/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2895600" y="523221"/>
              <a:ext cx="3173248" cy="544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/>
                  <a:cs typeface="Times New Roman"/>
                </a:rPr>
                <a:t>Certificare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743200" y="76201"/>
              <a:ext cx="3505200" cy="544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/>
                  <a:cs typeface="Times New Roman"/>
                </a:rPr>
                <a:t> Calificare pe piață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67" name="Isosceles Triangle 66"/>
            <p:cNvSpPr/>
            <p:nvPr/>
          </p:nvSpPr>
          <p:spPr>
            <a:xfrm rot="10800000">
              <a:off x="3810000" y="2733021"/>
              <a:ext cx="1219200" cy="68580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68" name="Isosceles Triangle 67"/>
            <p:cNvSpPr/>
            <p:nvPr/>
          </p:nvSpPr>
          <p:spPr>
            <a:xfrm rot="10800000">
              <a:off x="1600200" y="138380"/>
              <a:ext cx="5638800" cy="3280441"/>
            </a:xfrm>
            <a:prstGeom prst="triangle">
              <a:avLst/>
            </a:prstGeom>
            <a:noFill/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/>
                <a:cs typeface="Times New Roman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962401" y="2667001"/>
              <a:ext cx="914399" cy="544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8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/>
                  <a:cs typeface="Times New Roman"/>
                </a:rPr>
                <a:t>AC</a:t>
              </a:r>
              <a:endPara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endParaRPr>
            </a:p>
          </p:txBody>
        </p:sp>
      </p:grpSp>
      <p:cxnSp>
        <p:nvCxnSpPr>
          <p:cNvPr id="72" name="Straight Connector 71"/>
          <p:cNvCxnSpPr/>
          <p:nvPr/>
        </p:nvCxnSpPr>
        <p:spPr>
          <a:xfrm>
            <a:off x="3733800" y="3581400"/>
            <a:ext cx="16764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9-10 at 8.52.16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5-09-10 at 8.55.4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/>
                <a:cs typeface="Times New Roman"/>
              </a:rPr>
              <a:t>Model</a:t>
            </a:r>
            <a:r>
              <a:rPr lang="en-US" sz="2800" b="1" dirty="0" smtClean="0">
                <a:latin typeface="Times New Roman"/>
                <a:cs typeface="Times New Roman"/>
              </a:rPr>
              <a:t> de Standard </a:t>
            </a:r>
            <a:r>
              <a:rPr lang="en-US" sz="2800" b="1" dirty="0" err="1" smtClean="0">
                <a:latin typeface="Times New Roman"/>
                <a:cs typeface="Times New Roman"/>
              </a:rPr>
              <a:t>Ocupațional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pentru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educație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și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formare</a:t>
            </a:r>
            <a:r>
              <a:rPr lang="en-US" sz="2800" b="1" dirty="0" smtClean="0">
                <a:latin typeface="Times New Roman"/>
                <a:cs typeface="Times New Roman"/>
              </a:rPr>
              <a:t> </a:t>
            </a:r>
            <a:r>
              <a:rPr lang="en-US" sz="2800" b="1" dirty="0" err="1" smtClean="0">
                <a:latin typeface="Times New Roman"/>
                <a:cs typeface="Times New Roman"/>
              </a:rPr>
              <a:t>profesională</a:t>
            </a:r>
            <a:endParaRPr lang="en-US" sz="2800" b="1" dirty="0">
              <a:latin typeface="Times New Roman"/>
              <a:cs typeface="Times New Roman"/>
            </a:endParaRPr>
          </a:p>
        </p:txBody>
      </p:sp>
      <p:pic>
        <p:nvPicPr>
          <p:cNvPr id="6" name="Picture 5" descr="Screen Shot 2015-10-06 at 10.48.0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219200"/>
            <a:ext cx="5715000" cy="55442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1373</TotalTime>
  <Words>2199</Words>
  <Application>Microsoft Office PowerPoint</Application>
  <PresentationFormat>On-screen Show (4:3)</PresentationFormat>
  <Paragraphs>421</Paragraphs>
  <Slides>45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Paper</vt:lpstr>
      <vt:lpstr> Cerințe specifice privind elaborarea/ revizuirea/ testarea/ implementarea procedurilor privind dezvoltarea și implementarea RNCIS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Registrul Național al Calificărilor din Învățământul Superior</vt:lpstr>
      <vt:lpstr>Slide 23</vt:lpstr>
      <vt:lpstr>Slide 24</vt:lpstr>
      <vt:lpstr> ETAPA 1              Înscrierea unei noi calificări</vt:lpstr>
      <vt:lpstr> ETAPA 2              Înregistrare calificare</vt:lpstr>
      <vt:lpstr>Slide 27</vt:lpstr>
      <vt:lpstr>         Facilități  utilizare RNCIS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Occupational Standards for Education and Training - a crossroads in adult learning </dc:title>
  <dc:creator>ANC</dc:creator>
  <cp:lastModifiedBy>ANC</cp:lastModifiedBy>
  <cp:revision>20</cp:revision>
  <dcterms:created xsi:type="dcterms:W3CDTF">2015-10-08T12:03:39Z</dcterms:created>
  <dcterms:modified xsi:type="dcterms:W3CDTF">2015-10-08T12:04:37Z</dcterms:modified>
</cp:coreProperties>
</file>